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9" r:id="rId2"/>
    <p:sldId id="256" r:id="rId3"/>
    <p:sldId id="368" r:id="rId4"/>
    <p:sldId id="305" r:id="rId5"/>
    <p:sldId id="258" r:id="rId6"/>
    <p:sldId id="352" r:id="rId7"/>
    <p:sldId id="284" r:id="rId8"/>
    <p:sldId id="359" r:id="rId9"/>
    <p:sldId id="353" r:id="rId10"/>
    <p:sldId id="369" r:id="rId11"/>
    <p:sldId id="270" r:id="rId12"/>
    <p:sldId id="286" r:id="rId13"/>
    <p:sldId id="288" r:id="rId14"/>
    <p:sldId id="285" r:id="rId15"/>
    <p:sldId id="287" r:id="rId16"/>
    <p:sldId id="310" r:id="rId17"/>
    <p:sldId id="264" r:id="rId18"/>
    <p:sldId id="266" r:id="rId19"/>
    <p:sldId id="304" r:id="rId20"/>
    <p:sldId id="370" r:id="rId21"/>
    <p:sldId id="354" r:id="rId22"/>
    <p:sldId id="351" r:id="rId23"/>
    <p:sldId id="371" r:id="rId24"/>
    <p:sldId id="271" r:id="rId25"/>
    <p:sldId id="372" r:id="rId26"/>
    <p:sldId id="374" r:id="rId27"/>
    <p:sldId id="375" r:id="rId28"/>
    <p:sldId id="355" r:id="rId29"/>
    <p:sldId id="373" r:id="rId30"/>
    <p:sldId id="356" r:id="rId31"/>
    <p:sldId id="366" r:id="rId32"/>
    <p:sldId id="348" r:id="rId33"/>
    <p:sldId id="367" r:id="rId34"/>
    <p:sldId id="358" r:id="rId35"/>
    <p:sldId id="363" r:id="rId36"/>
    <p:sldId id="362" r:id="rId37"/>
    <p:sldId id="364" r:id="rId38"/>
    <p:sldId id="278" r:id="rId3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ing" id="{18545C28-4CE5-47B2-813B-13D742B0F9BF}">
          <p14:sldIdLst>
            <p14:sldId id="279"/>
            <p14:sldId id="256"/>
            <p14:sldId id="368"/>
            <p14:sldId id="305"/>
            <p14:sldId id="258"/>
            <p14:sldId id="352"/>
            <p14:sldId id="284"/>
            <p14:sldId id="359"/>
            <p14:sldId id="353"/>
            <p14:sldId id="369"/>
          </p14:sldIdLst>
        </p14:section>
        <p14:section name="Products &amp; Services" id="{359BF24F-74E6-4084-8741-71D5C53C2A17}">
          <p14:sldIdLst>
            <p14:sldId id="270"/>
            <p14:sldId id="286"/>
            <p14:sldId id="288"/>
            <p14:sldId id="285"/>
            <p14:sldId id="287"/>
            <p14:sldId id="310"/>
            <p14:sldId id="264"/>
            <p14:sldId id="266"/>
            <p14:sldId id="304"/>
            <p14:sldId id="370"/>
            <p14:sldId id="354"/>
            <p14:sldId id="351"/>
            <p14:sldId id="371"/>
          </p14:sldIdLst>
        </p14:section>
        <p14:section name="Partners &amp; Customers" id="{A8CFE9C5-9609-4000-AD22-FE2A984CDDBA}">
          <p14:sldIdLst>
            <p14:sldId id="271"/>
            <p14:sldId id="372"/>
            <p14:sldId id="374"/>
            <p14:sldId id="375"/>
            <p14:sldId id="355"/>
            <p14:sldId id="373"/>
            <p14:sldId id="356"/>
            <p14:sldId id="366"/>
            <p14:sldId id="348"/>
            <p14:sldId id="367"/>
            <p14:sldId id="358"/>
            <p14:sldId id="363"/>
            <p14:sldId id="362"/>
            <p14:sldId id="364"/>
          </p14:sldIdLst>
        </p14:section>
        <p14:section name="End" id="{6888A8F7-8E18-447D-98ED-4D7C1EFBAE3C}">
          <p14:sldIdLst>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307CC2"/>
    <a:srgbClr val="2E76B8"/>
    <a:srgbClr val="3A67B8"/>
    <a:srgbClr val="764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3" autoAdjust="0"/>
    <p:restoredTop sz="94660"/>
  </p:normalViewPr>
  <p:slideViewPr>
    <p:cSldViewPr snapToGrid="0">
      <p:cViewPr varScale="1">
        <p:scale>
          <a:sx n="107" d="100"/>
          <a:sy n="107"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EFE8FE-8E8F-4617-9754-2F3EE2050576}"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5F4DE-902E-4939-B7C3-26AB8D04CBC9}" type="slidenum">
              <a:rPr lang="en-US" smtClean="0"/>
              <a:t>‹#›</a:t>
            </a:fld>
            <a:endParaRPr lang="en-US"/>
          </a:p>
        </p:txBody>
      </p:sp>
    </p:spTree>
    <p:extLst>
      <p:ext uri="{BB962C8B-B14F-4D97-AF65-F5344CB8AC3E}">
        <p14:creationId xmlns:p14="http://schemas.microsoft.com/office/powerpoint/2010/main" val="161606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FE8FE-8E8F-4617-9754-2F3EE2050576}"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5F4DE-902E-4939-B7C3-26AB8D04CBC9}" type="slidenum">
              <a:rPr lang="en-US" smtClean="0"/>
              <a:t>‹#›</a:t>
            </a:fld>
            <a:endParaRPr lang="en-US"/>
          </a:p>
        </p:txBody>
      </p:sp>
    </p:spTree>
    <p:extLst>
      <p:ext uri="{BB962C8B-B14F-4D97-AF65-F5344CB8AC3E}">
        <p14:creationId xmlns:p14="http://schemas.microsoft.com/office/powerpoint/2010/main" val="1016167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FE8FE-8E8F-4617-9754-2F3EE2050576}"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5F4DE-902E-4939-B7C3-26AB8D04CBC9}" type="slidenum">
              <a:rPr lang="en-US" smtClean="0"/>
              <a:t>‹#›</a:t>
            </a:fld>
            <a:endParaRPr lang="en-US"/>
          </a:p>
        </p:txBody>
      </p:sp>
    </p:spTree>
    <p:extLst>
      <p:ext uri="{BB962C8B-B14F-4D97-AF65-F5344CB8AC3E}">
        <p14:creationId xmlns:p14="http://schemas.microsoft.com/office/powerpoint/2010/main" val="364146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FE8FE-8E8F-4617-9754-2F3EE2050576}"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5F4DE-902E-4939-B7C3-26AB8D04CBC9}" type="slidenum">
              <a:rPr lang="en-US" smtClean="0"/>
              <a:t>‹#›</a:t>
            </a:fld>
            <a:endParaRPr lang="en-US"/>
          </a:p>
        </p:txBody>
      </p:sp>
    </p:spTree>
    <p:extLst>
      <p:ext uri="{BB962C8B-B14F-4D97-AF65-F5344CB8AC3E}">
        <p14:creationId xmlns:p14="http://schemas.microsoft.com/office/powerpoint/2010/main" val="92334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EFE8FE-8E8F-4617-9754-2F3EE2050576}"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5F4DE-902E-4939-B7C3-26AB8D04CBC9}" type="slidenum">
              <a:rPr lang="en-US" smtClean="0"/>
              <a:t>‹#›</a:t>
            </a:fld>
            <a:endParaRPr lang="en-US"/>
          </a:p>
        </p:txBody>
      </p:sp>
    </p:spTree>
    <p:extLst>
      <p:ext uri="{BB962C8B-B14F-4D97-AF65-F5344CB8AC3E}">
        <p14:creationId xmlns:p14="http://schemas.microsoft.com/office/powerpoint/2010/main" val="35641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EFE8FE-8E8F-4617-9754-2F3EE2050576}"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5F4DE-902E-4939-B7C3-26AB8D04CBC9}" type="slidenum">
              <a:rPr lang="en-US" smtClean="0"/>
              <a:t>‹#›</a:t>
            </a:fld>
            <a:endParaRPr lang="en-US"/>
          </a:p>
        </p:txBody>
      </p:sp>
    </p:spTree>
    <p:extLst>
      <p:ext uri="{BB962C8B-B14F-4D97-AF65-F5344CB8AC3E}">
        <p14:creationId xmlns:p14="http://schemas.microsoft.com/office/powerpoint/2010/main" val="305777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EFE8FE-8E8F-4617-9754-2F3EE2050576}"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5F4DE-902E-4939-B7C3-26AB8D04CBC9}" type="slidenum">
              <a:rPr lang="en-US" smtClean="0"/>
              <a:t>‹#›</a:t>
            </a:fld>
            <a:endParaRPr lang="en-US"/>
          </a:p>
        </p:txBody>
      </p:sp>
    </p:spTree>
    <p:extLst>
      <p:ext uri="{BB962C8B-B14F-4D97-AF65-F5344CB8AC3E}">
        <p14:creationId xmlns:p14="http://schemas.microsoft.com/office/powerpoint/2010/main" val="600189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EFE8FE-8E8F-4617-9754-2F3EE2050576}"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5F4DE-902E-4939-B7C3-26AB8D04CBC9}" type="slidenum">
              <a:rPr lang="en-US" smtClean="0"/>
              <a:t>‹#›</a:t>
            </a:fld>
            <a:endParaRPr lang="en-US"/>
          </a:p>
        </p:txBody>
      </p:sp>
    </p:spTree>
    <p:extLst>
      <p:ext uri="{BB962C8B-B14F-4D97-AF65-F5344CB8AC3E}">
        <p14:creationId xmlns:p14="http://schemas.microsoft.com/office/powerpoint/2010/main" val="366236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FE8FE-8E8F-4617-9754-2F3EE2050576}"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5F4DE-902E-4939-B7C3-26AB8D04CBC9}" type="slidenum">
              <a:rPr lang="en-US" smtClean="0"/>
              <a:t>‹#›</a:t>
            </a:fld>
            <a:endParaRPr lang="en-US"/>
          </a:p>
        </p:txBody>
      </p:sp>
    </p:spTree>
    <p:extLst>
      <p:ext uri="{BB962C8B-B14F-4D97-AF65-F5344CB8AC3E}">
        <p14:creationId xmlns:p14="http://schemas.microsoft.com/office/powerpoint/2010/main" val="164469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EFE8FE-8E8F-4617-9754-2F3EE2050576}"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5F4DE-902E-4939-B7C3-26AB8D04CBC9}" type="slidenum">
              <a:rPr lang="en-US" smtClean="0"/>
              <a:t>‹#›</a:t>
            </a:fld>
            <a:endParaRPr lang="en-US"/>
          </a:p>
        </p:txBody>
      </p:sp>
    </p:spTree>
    <p:extLst>
      <p:ext uri="{BB962C8B-B14F-4D97-AF65-F5344CB8AC3E}">
        <p14:creationId xmlns:p14="http://schemas.microsoft.com/office/powerpoint/2010/main" val="139590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EFE8FE-8E8F-4617-9754-2F3EE2050576}"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5F4DE-902E-4939-B7C3-26AB8D04CBC9}" type="slidenum">
              <a:rPr lang="en-US" smtClean="0"/>
              <a:t>‹#›</a:t>
            </a:fld>
            <a:endParaRPr lang="en-US"/>
          </a:p>
        </p:txBody>
      </p:sp>
    </p:spTree>
    <p:extLst>
      <p:ext uri="{BB962C8B-B14F-4D97-AF65-F5344CB8AC3E}">
        <p14:creationId xmlns:p14="http://schemas.microsoft.com/office/powerpoint/2010/main" val="167652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E8FE-8E8F-4617-9754-2F3EE2050576}"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5F4DE-902E-4939-B7C3-26AB8D04CBC9}" type="slidenum">
              <a:rPr lang="en-US" smtClean="0"/>
              <a:t>‹#›</a:t>
            </a:fld>
            <a:endParaRPr lang="en-US"/>
          </a:p>
        </p:txBody>
      </p:sp>
    </p:spTree>
    <p:extLst>
      <p:ext uri="{BB962C8B-B14F-4D97-AF65-F5344CB8AC3E}">
        <p14:creationId xmlns:p14="http://schemas.microsoft.com/office/powerpoint/2010/main" val="2271022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2.png"/><Relationship Id="rId3" Type="http://schemas.openxmlformats.org/officeDocument/2006/relationships/image" Target="../media/image23.png"/><Relationship Id="rId7" Type="http://schemas.openxmlformats.org/officeDocument/2006/relationships/image" Target="../media/image57.png"/><Relationship Id="rId12" Type="http://schemas.openxmlformats.org/officeDocument/2006/relationships/image" Target="../media/image6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55.png"/><Relationship Id="rId15" Type="http://schemas.openxmlformats.org/officeDocument/2006/relationships/image" Target="../media/image64.png"/><Relationship Id="rId10" Type="http://schemas.openxmlformats.org/officeDocument/2006/relationships/image" Target="../media/image24.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4.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64.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4.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13.png"/><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1703" t="11640" r="21649" b="32235"/>
          <a:stretch/>
        </p:blipFill>
        <p:spPr>
          <a:xfrm>
            <a:off x="3861515" y="1928611"/>
            <a:ext cx="4468969" cy="3000778"/>
          </a:xfrm>
          <a:prstGeom prst="rect">
            <a:avLst/>
          </a:prstGeom>
        </p:spPr>
      </p:pic>
      <p:pic>
        <p:nvPicPr>
          <p:cNvPr id="3" name="Picture 2">
            <a:extLst>
              <a:ext uri="{FF2B5EF4-FFF2-40B4-BE49-F238E27FC236}">
                <a16:creationId xmlns:a16="http://schemas.microsoft.com/office/drawing/2014/main" id="{21969E79-965C-4E84-98C6-3B885B907C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96" y="5622696"/>
            <a:ext cx="1542830" cy="617697"/>
          </a:xfrm>
          <a:prstGeom prst="rect">
            <a:avLst/>
          </a:prstGeom>
          <a:noFill/>
          <a:ln>
            <a:noFill/>
          </a:ln>
        </p:spPr>
      </p:pic>
    </p:spTree>
    <p:extLst>
      <p:ext uri="{BB962C8B-B14F-4D97-AF65-F5344CB8AC3E}">
        <p14:creationId xmlns:p14="http://schemas.microsoft.com/office/powerpoint/2010/main" val="21009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0B73D0-3550-499D-8C39-5377BDD68D96}"/>
              </a:ext>
            </a:extLst>
          </p:cNvPr>
          <p:cNvPicPr>
            <a:picLocks noChangeAspect="1"/>
          </p:cNvPicPr>
          <p:nvPr/>
        </p:nvPicPr>
        <p:blipFill>
          <a:blip r:embed="rId2"/>
          <a:stretch>
            <a:fillRect/>
          </a:stretch>
        </p:blipFill>
        <p:spPr>
          <a:xfrm>
            <a:off x="5394899" y="747465"/>
            <a:ext cx="1402202" cy="560881"/>
          </a:xfrm>
          <a:prstGeom prst="rect">
            <a:avLst/>
          </a:prstGeom>
        </p:spPr>
      </p:pic>
      <p:sp>
        <p:nvSpPr>
          <p:cNvPr id="3" name="Content Placeholder 2">
            <a:extLst>
              <a:ext uri="{FF2B5EF4-FFF2-40B4-BE49-F238E27FC236}">
                <a16:creationId xmlns:a16="http://schemas.microsoft.com/office/drawing/2014/main" id="{16FD4A02-BF4A-43CF-A7C3-2111D8E21B52}"/>
              </a:ext>
            </a:extLst>
          </p:cNvPr>
          <p:cNvSpPr>
            <a:spLocks noGrp="1"/>
          </p:cNvSpPr>
          <p:nvPr>
            <p:ph idx="1"/>
          </p:nvPr>
        </p:nvSpPr>
        <p:spPr>
          <a:xfrm>
            <a:off x="838200" y="1440873"/>
            <a:ext cx="10515600" cy="4394343"/>
          </a:xfrm>
        </p:spPr>
        <p:txBody>
          <a:bodyPr anchor="ctr"/>
          <a:lstStyle/>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سامانه وصال</a:t>
            </a:r>
          </a:p>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بخش اول</a:t>
            </a:r>
          </a:p>
          <a:p>
            <a:pPr marL="0" indent="0">
              <a:buNone/>
            </a:pPr>
            <a:endParaRPr lang="en-US" dirty="0"/>
          </a:p>
        </p:txBody>
      </p:sp>
      <p:sp>
        <p:nvSpPr>
          <p:cNvPr id="7" name="Double Bracket 6">
            <a:extLst>
              <a:ext uri="{FF2B5EF4-FFF2-40B4-BE49-F238E27FC236}">
                <a16:creationId xmlns:a16="http://schemas.microsoft.com/office/drawing/2014/main" id="{877028DB-83A3-412F-A3CB-11DBC7AC1355}"/>
              </a:ext>
            </a:extLst>
          </p:cNvPr>
          <p:cNvSpPr/>
          <p:nvPr/>
        </p:nvSpPr>
        <p:spPr>
          <a:xfrm>
            <a:off x="4658591" y="2288309"/>
            <a:ext cx="2874818" cy="228138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122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9" y="381000"/>
            <a:ext cx="1407743" cy="563613"/>
          </a:xfrm>
          <a:prstGeom prst="rect">
            <a:avLst/>
          </a:prstGeom>
          <a:noFill/>
          <a:ln>
            <a:no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125" y="3078051"/>
            <a:ext cx="1422336" cy="14223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1391" y="3078051"/>
            <a:ext cx="1422336" cy="14223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7020" y="3078051"/>
            <a:ext cx="1422336" cy="142233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2867" y="3078051"/>
            <a:ext cx="1422336" cy="142233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8496" y="3078051"/>
            <a:ext cx="1422336" cy="230529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85762" y="3078051"/>
            <a:ext cx="1422336" cy="1422336"/>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39915" y="3078051"/>
            <a:ext cx="1422336" cy="1422336"/>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5152" y="1228001"/>
            <a:ext cx="4221696" cy="1389035"/>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8666" y="4612318"/>
            <a:ext cx="11385470" cy="850392"/>
          </a:xfrm>
          <a:prstGeom prst="rect">
            <a:avLst/>
          </a:prstGeom>
        </p:spPr>
      </p:pic>
      <p:sp>
        <p:nvSpPr>
          <p:cNvPr id="5" name="Rectangle 4">
            <a:extLst>
              <a:ext uri="{FF2B5EF4-FFF2-40B4-BE49-F238E27FC236}">
                <a16:creationId xmlns:a16="http://schemas.microsoft.com/office/drawing/2014/main" id="{1BFE40FA-9D9A-4688-8765-41B211EE5D4E}"/>
              </a:ext>
            </a:extLst>
          </p:cNvPr>
          <p:cNvSpPr/>
          <p:nvPr/>
        </p:nvSpPr>
        <p:spPr>
          <a:xfrm>
            <a:off x="520145" y="581670"/>
            <a:ext cx="1811714" cy="769441"/>
          </a:xfrm>
          <a:prstGeom prst="rect">
            <a:avLst/>
          </a:prstGeom>
        </p:spPr>
        <p:txBody>
          <a:bodyPr wrap="none">
            <a:spAutoFit/>
          </a:bodyPr>
          <a:lstStyle/>
          <a:p>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بخش اول</a:t>
            </a:r>
          </a:p>
        </p:txBody>
      </p:sp>
      <p:sp>
        <p:nvSpPr>
          <p:cNvPr id="14" name="TextBox 13">
            <a:extLst>
              <a:ext uri="{FF2B5EF4-FFF2-40B4-BE49-F238E27FC236}">
                <a16:creationId xmlns:a16="http://schemas.microsoft.com/office/drawing/2014/main" id="{E5947535-2A48-4167-8C48-817A54239FDE}"/>
              </a:ext>
            </a:extLst>
          </p:cNvPr>
          <p:cNvSpPr txBox="1"/>
          <p:nvPr/>
        </p:nvSpPr>
        <p:spPr>
          <a:xfrm>
            <a:off x="9396930" y="581670"/>
            <a:ext cx="2789382" cy="769441"/>
          </a:xfrm>
          <a:prstGeom prst="rect">
            <a:avLst/>
          </a:prstGeom>
          <a:noFill/>
        </p:spPr>
        <p:txBody>
          <a:bodyPr wrap="square" rtlCol="0">
            <a:spAutoFit/>
          </a:bodyPr>
          <a:lstStyle/>
          <a:p>
            <a:pPr algn="ct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سامانه وصال</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spTree>
    <p:extLst>
      <p:ext uri="{BB962C8B-B14F-4D97-AF65-F5344CB8AC3E}">
        <p14:creationId xmlns:p14="http://schemas.microsoft.com/office/powerpoint/2010/main" val="353386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9" y="381000"/>
            <a:ext cx="1407743" cy="563613"/>
          </a:xfrm>
          <a:prstGeom prst="rect">
            <a:avLst/>
          </a:prstGeom>
          <a:noFill/>
          <a:ln>
            <a:no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7" y="4170017"/>
            <a:ext cx="1457903" cy="150875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508" y="4170018"/>
            <a:ext cx="1457902" cy="150875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4987" y="4170017"/>
            <a:ext cx="1457903" cy="1508760"/>
          </a:xfrm>
          <a:prstGeom prst="rect">
            <a:avLst/>
          </a:prstGeom>
          <a:noFill/>
          <a:ln>
            <a:noFill/>
          </a:ln>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2642" y="4185239"/>
            <a:ext cx="1430885" cy="148079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1518" y="4172500"/>
            <a:ext cx="1457903" cy="150876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1118" y="4172501"/>
            <a:ext cx="1457902" cy="1508758"/>
          </a:xfrm>
          <a:prstGeom prst="rect">
            <a:avLst/>
          </a:prstGeom>
          <a:noFill/>
          <a:ln>
            <a:noFill/>
          </a:ln>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5908" y="1974166"/>
            <a:ext cx="1457902" cy="1508758"/>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63387" y="1974165"/>
            <a:ext cx="1457903" cy="1508760"/>
          </a:xfrm>
          <a:prstGeom prst="rect">
            <a:avLst/>
          </a:prstGeom>
          <a:noFill/>
          <a:ln>
            <a:noFill/>
          </a:ln>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01042" y="1989387"/>
            <a:ext cx="1430885" cy="1480799"/>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5039" y="3575950"/>
            <a:ext cx="11626051" cy="3172408"/>
          </a:xfrm>
          <a:prstGeom prst="rect">
            <a:avLst/>
          </a:prstGeom>
        </p:spPr>
      </p:pic>
      <p:pic>
        <p:nvPicPr>
          <p:cNvPr id="6" name="Picture 5">
            <a:extLst>
              <a:ext uri="{FF2B5EF4-FFF2-40B4-BE49-F238E27FC236}">
                <a16:creationId xmlns:a16="http://schemas.microsoft.com/office/drawing/2014/main" id="{AB7F7532-C6D8-4997-82B6-D0C8B3A642FF}"/>
              </a:ext>
            </a:extLst>
          </p:cNvPr>
          <p:cNvPicPr>
            <a:picLocks noChangeAspect="1"/>
          </p:cNvPicPr>
          <p:nvPr/>
        </p:nvPicPr>
        <p:blipFill>
          <a:blip r:embed="rId13"/>
          <a:stretch>
            <a:fillRect/>
          </a:stretch>
        </p:blipFill>
        <p:spPr>
          <a:xfrm>
            <a:off x="9800586" y="538174"/>
            <a:ext cx="2048434" cy="493819"/>
          </a:xfrm>
          <a:prstGeom prst="rect">
            <a:avLst/>
          </a:prstGeom>
        </p:spPr>
      </p:pic>
      <p:pic>
        <p:nvPicPr>
          <p:cNvPr id="8" name="Picture 7">
            <a:extLst>
              <a:ext uri="{FF2B5EF4-FFF2-40B4-BE49-F238E27FC236}">
                <a16:creationId xmlns:a16="http://schemas.microsoft.com/office/drawing/2014/main" id="{A1573BB8-AA96-4267-BAE2-441A70E6DE11}"/>
              </a:ext>
            </a:extLst>
          </p:cNvPr>
          <p:cNvPicPr>
            <a:picLocks noChangeAspect="1"/>
          </p:cNvPicPr>
          <p:nvPr/>
        </p:nvPicPr>
        <p:blipFill>
          <a:blip r:embed="rId14"/>
          <a:stretch>
            <a:fillRect/>
          </a:stretch>
        </p:blipFill>
        <p:spPr>
          <a:xfrm>
            <a:off x="360910" y="538174"/>
            <a:ext cx="1621677" cy="536494"/>
          </a:xfrm>
          <a:prstGeom prst="rect">
            <a:avLst/>
          </a:prstGeom>
        </p:spPr>
      </p:pic>
      <p:sp>
        <p:nvSpPr>
          <p:cNvPr id="10" name="TextBox 9">
            <a:extLst>
              <a:ext uri="{FF2B5EF4-FFF2-40B4-BE49-F238E27FC236}">
                <a16:creationId xmlns:a16="http://schemas.microsoft.com/office/drawing/2014/main" id="{AD6B4B29-8CDD-4121-B784-93D36B30D9E7}"/>
              </a:ext>
            </a:extLst>
          </p:cNvPr>
          <p:cNvSpPr txBox="1"/>
          <p:nvPr/>
        </p:nvSpPr>
        <p:spPr>
          <a:xfrm>
            <a:off x="2547508" y="1076593"/>
            <a:ext cx="6234545" cy="769441"/>
          </a:xfrm>
          <a:prstGeom prst="rect">
            <a:avLst/>
          </a:prstGeom>
          <a:noFill/>
        </p:spPr>
        <p:txBody>
          <a:bodyPr wrap="square" rtlCol="0">
            <a:spAutoFit/>
          </a:bodyPr>
          <a:lstStyle/>
          <a:p>
            <a:pPr algn="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مزایا وامکانات </a:t>
            </a:r>
            <a:r>
              <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Gateway</a:t>
            </a: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 وصال</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spTree>
    <p:extLst>
      <p:ext uri="{BB962C8B-B14F-4D97-AF65-F5344CB8AC3E}">
        <p14:creationId xmlns:p14="http://schemas.microsoft.com/office/powerpoint/2010/main" val="90890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9" y="381000"/>
            <a:ext cx="1407743" cy="563613"/>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090" y="944613"/>
            <a:ext cx="9369564" cy="5501894"/>
          </a:xfrm>
          <a:prstGeom prst="rect">
            <a:avLst/>
          </a:prstGeom>
        </p:spPr>
      </p:pic>
      <p:pic>
        <p:nvPicPr>
          <p:cNvPr id="3" name="Picture 2">
            <a:extLst>
              <a:ext uri="{FF2B5EF4-FFF2-40B4-BE49-F238E27FC236}">
                <a16:creationId xmlns:a16="http://schemas.microsoft.com/office/drawing/2014/main" id="{210AC749-773B-45D7-950E-3E5CA15E37A2}"/>
              </a:ext>
            </a:extLst>
          </p:cNvPr>
          <p:cNvPicPr>
            <a:picLocks noChangeAspect="1"/>
          </p:cNvPicPr>
          <p:nvPr/>
        </p:nvPicPr>
        <p:blipFill>
          <a:blip r:embed="rId4"/>
          <a:stretch>
            <a:fillRect/>
          </a:stretch>
        </p:blipFill>
        <p:spPr>
          <a:xfrm>
            <a:off x="9722549" y="561206"/>
            <a:ext cx="2048434" cy="493819"/>
          </a:xfrm>
          <a:prstGeom prst="rect">
            <a:avLst/>
          </a:prstGeom>
        </p:spPr>
      </p:pic>
      <p:pic>
        <p:nvPicPr>
          <p:cNvPr id="5" name="Picture 4">
            <a:extLst>
              <a:ext uri="{FF2B5EF4-FFF2-40B4-BE49-F238E27FC236}">
                <a16:creationId xmlns:a16="http://schemas.microsoft.com/office/drawing/2014/main" id="{DC7933F1-65E2-4D6C-A1EF-B5CBD97CA0F2}"/>
              </a:ext>
            </a:extLst>
          </p:cNvPr>
          <p:cNvPicPr>
            <a:picLocks noChangeAspect="1"/>
          </p:cNvPicPr>
          <p:nvPr/>
        </p:nvPicPr>
        <p:blipFill>
          <a:blip r:embed="rId5"/>
          <a:stretch>
            <a:fillRect/>
          </a:stretch>
        </p:blipFill>
        <p:spPr>
          <a:xfrm>
            <a:off x="421017" y="676366"/>
            <a:ext cx="1621677" cy="536494"/>
          </a:xfrm>
          <a:prstGeom prst="rect">
            <a:avLst/>
          </a:prstGeom>
        </p:spPr>
      </p:pic>
    </p:spTree>
    <p:extLst>
      <p:ext uri="{BB962C8B-B14F-4D97-AF65-F5344CB8AC3E}">
        <p14:creationId xmlns:p14="http://schemas.microsoft.com/office/powerpoint/2010/main" val="3996918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9" y="381000"/>
            <a:ext cx="1407743" cy="563613"/>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975" y="1081891"/>
            <a:ext cx="8311961" cy="5533128"/>
          </a:xfrm>
          <a:prstGeom prst="rect">
            <a:avLst/>
          </a:prstGeom>
        </p:spPr>
      </p:pic>
      <p:pic>
        <p:nvPicPr>
          <p:cNvPr id="2" name="Picture 1">
            <a:extLst>
              <a:ext uri="{FF2B5EF4-FFF2-40B4-BE49-F238E27FC236}">
                <a16:creationId xmlns:a16="http://schemas.microsoft.com/office/drawing/2014/main" id="{FFF3D58A-39FC-4762-91B1-16E9051DF372}"/>
              </a:ext>
            </a:extLst>
          </p:cNvPr>
          <p:cNvPicPr>
            <a:picLocks noChangeAspect="1"/>
          </p:cNvPicPr>
          <p:nvPr/>
        </p:nvPicPr>
        <p:blipFill>
          <a:blip r:embed="rId4"/>
          <a:stretch>
            <a:fillRect/>
          </a:stretch>
        </p:blipFill>
        <p:spPr>
          <a:xfrm>
            <a:off x="9571502" y="662806"/>
            <a:ext cx="2048434" cy="493819"/>
          </a:xfrm>
          <a:prstGeom prst="rect">
            <a:avLst/>
          </a:prstGeom>
        </p:spPr>
      </p:pic>
      <p:pic>
        <p:nvPicPr>
          <p:cNvPr id="5" name="Picture 4">
            <a:extLst>
              <a:ext uri="{FF2B5EF4-FFF2-40B4-BE49-F238E27FC236}">
                <a16:creationId xmlns:a16="http://schemas.microsoft.com/office/drawing/2014/main" id="{2FD1A97E-A3B1-428B-82AE-E6EF06762CB1}"/>
              </a:ext>
            </a:extLst>
          </p:cNvPr>
          <p:cNvPicPr>
            <a:picLocks noChangeAspect="1"/>
          </p:cNvPicPr>
          <p:nvPr/>
        </p:nvPicPr>
        <p:blipFill>
          <a:blip r:embed="rId5"/>
          <a:stretch>
            <a:fillRect/>
          </a:stretch>
        </p:blipFill>
        <p:spPr>
          <a:xfrm>
            <a:off x="572064" y="641468"/>
            <a:ext cx="1621677" cy="536494"/>
          </a:xfrm>
          <a:prstGeom prst="rect">
            <a:avLst/>
          </a:prstGeom>
        </p:spPr>
      </p:pic>
    </p:spTree>
    <p:extLst>
      <p:ext uri="{BB962C8B-B14F-4D97-AF65-F5344CB8AC3E}">
        <p14:creationId xmlns:p14="http://schemas.microsoft.com/office/powerpoint/2010/main" val="327173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9" y="381000"/>
            <a:ext cx="1407743" cy="563613"/>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625" y="1096422"/>
            <a:ext cx="8212340" cy="2641860"/>
          </a:xfrm>
          <a:prstGeom prst="rect">
            <a:avLst/>
          </a:prstGeom>
        </p:spPr>
      </p:pic>
      <p:pic>
        <p:nvPicPr>
          <p:cNvPr id="2" name="Picture 1">
            <a:extLst>
              <a:ext uri="{FF2B5EF4-FFF2-40B4-BE49-F238E27FC236}">
                <a16:creationId xmlns:a16="http://schemas.microsoft.com/office/drawing/2014/main" id="{B2A114F2-D167-4C28-A9D3-8FB7366F5404}"/>
              </a:ext>
            </a:extLst>
          </p:cNvPr>
          <p:cNvPicPr>
            <a:picLocks noChangeAspect="1"/>
          </p:cNvPicPr>
          <p:nvPr/>
        </p:nvPicPr>
        <p:blipFill>
          <a:blip r:embed="rId4"/>
          <a:stretch>
            <a:fillRect/>
          </a:stretch>
        </p:blipFill>
        <p:spPr>
          <a:xfrm>
            <a:off x="9717674" y="662806"/>
            <a:ext cx="2048434" cy="493819"/>
          </a:xfrm>
          <a:prstGeom prst="rect">
            <a:avLst/>
          </a:prstGeom>
        </p:spPr>
      </p:pic>
      <p:pic>
        <p:nvPicPr>
          <p:cNvPr id="5" name="Picture 4">
            <a:extLst>
              <a:ext uri="{FF2B5EF4-FFF2-40B4-BE49-F238E27FC236}">
                <a16:creationId xmlns:a16="http://schemas.microsoft.com/office/drawing/2014/main" id="{1E6AAE2F-4447-4599-AF15-2AC7912F15F2}"/>
              </a:ext>
            </a:extLst>
          </p:cNvPr>
          <p:cNvPicPr>
            <a:picLocks noChangeAspect="1"/>
          </p:cNvPicPr>
          <p:nvPr/>
        </p:nvPicPr>
        <p:blipFill>
          <a:blip r:embed="rId5"/>
          <a:stretch>
            <a:fillRect/>
          </a:stretch>
        </p:blipFill>
        <p:spPr>
          <a:xfrm>
            <a:off x="582035" y="662806"/>
            <a:ext cx="1621677" cy="536494"/>
          </a:xfrm>
          <a:prstGeom prst="rect">
            <a:avLst/>
          </a:prstGeom>
        </p:spPr>
      </p:pic>
    </p:spTree>
    <p:extLst>
      <p:ext uri="{BB962C8B-B14F-4D97-AF65-F5344CB8AC3E}">
        <p14:creationId xmlns:p14="http://schemas.microsoft.com/office/powerpoint/2010/main" val="3477012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9" y="381000"/>
            <a:ext cx="1407743" cy="563613"/>
          </a:xfrm>
          <a:prstGeom prst="rect">
            <a:avLst/>
          </a:prstGeom>
          <a:noFill/>
          <a:ln>
            <a:noFill/>
          </a:ln>
        </p:spPr>
      </p:pic>
      <p:sp>
        <p:nvSpPr>
          <p:cNvPr id="4" name="TextBox 3">
            <a:extLst>
              <a:ext uri="{FF2B5EF4-FFF2-40B4-BE49-F238E27FC236}">
                <a16:creationId xmlns:a16="http://schemas.microsoft.com/office/drawing/2014/main" id="{F470A528-97B9-4185-87D5-56E504190D83}"/>
              </a:ext>
            </a:extLst>
          </p:cNvPr>
          <p:cNvSpPr txBox="1"/>
          <p:nvPr/>
        </p:nvSpPr>
        <p:spPr>
          <a:xfrm>
            <a:off x="4133272" y="2961530"/>
            <a:ext cx="3814619" cy="1877437"/>
          </a:xfrm>
          <a:prstGeom prst="rect">
            <a:avLst/>
          </a:prstGeom>
          <a:noFill/>
        </p:spPr>
        <p:txBody>
          <a:bodyPr wrap="square" rtlCol="0">
            <a:spAutoFit/>
          </a:bodyPr>
          <a:lstStyle/>
          <a:p>
            <a:pPr algn="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سامانه پیام کوتاه نگار</a:t>
            </a:r>
          </a:p>
          <a:p>
            <a:endParaRPr lang="en-US" sz="3600" dirty="0"/>
          </a:p>
          <a:p>
            <a:r>
              <a:rPr lang="fa-IR" sz="3600" dirty="0"/>
              <a:t> </a:t>
            </a:r>
          </a:p>
        </p:txBody>
      </p:sp>
      <p:pic>
        <p:nvPicPr>
          <p:cNvPr id="5" name="Picture 4">
            <a:extLst>
              <a:ext uri="{FF2B5EF4-FFF2-40B4-BE49-F238E27FC236}">
                <a16:creationId xmlns:a16="http://schemas.microsoft.com/office/drawing/2014/main" id="{400741F5-B4FB-46E2-BC77-E66FC8CBB11C}"/>
              </a:ext>
            </a:extLst>
          </p:cNvPr>
          <p:cNvPicPr>
            <a:picLocks noChangeAspect="1"/>
          </p:cNvPicPr>
          <p:nvPr/>
        </p:nvPicPr>
        <p:blipFill>
          <a:blip r:embed="rId3"/>
          <a:stretch>
            <a:fillRect/>
          </a:stretch>
        </p:blipFill>
        <p:spPr>
          <a:xfrm>
            <a:off x="4188689" y="2199725"/>
            <a:ext cx="3814619" cy="2292295"/>
          </a:xfrm>
          <a:prstGeom prst="rect">
            <a:avLst/>
          </a:prstGeom>
        </p:spPr>
      </p:pic>
    </p:spTree>
    <p:extLst>
      <p:ext uri="{BB962C8B-B14F-4D97-AF65-F5344CB8AC3E}">
        <p14:creationId xmlns:p14="http://schemas.microsoft.com/office/powerpoint/2010/main" val="750427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9" y="381000"/>
            <a:ext cx="1407743" cy="563613"/>
          </a:xfrm>
          <a:prstGeom prst="rect">
            <a:avLst/>
          </a:prstGeom>
          <a:noFill/>
          <a:ln>
            <a:no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7" y="2941541"/>
            <a:ext cx="1457903" cy="150876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508" y="2941541"/>
            <a:ext cx="1457902" cy="150876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4987" y="2941541"/>
            <a:ext cx="1457904" cy="1508760"/>
          </a:xfrm>
          <a:prstGeom prst="rect">
            <a:avLst/>
          </a:prstGeom>
          <a:noFill/>
          <a:ln>
            <a:noFill/>
          </a:ln>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2642" y="2941541"/>
            <a:ext cx="1430885" cy="1511243"/>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3042" y="2944024"/>
            <a:ext cx="1474856" cy="1508760"/>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1118" y="2944024"/>
            <a:ext cx="1457902" cy="1508760"/>
          </a:xfrm>
          <a:prstGeom prst="rect">
            <a:avLst/>
          </a:prstGeom>
          <a:noFill/>
          <a:ln>
            <a:noFill/>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15553" y="1096325"/>
            <a:ext cx="5390278" cy="1268301"/>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212" y="4539101"/>
            <a:ext cx="11203223" cy="669393"/>
          </a:xfrm>
          <a:prstGeom prst="rect">
            <a:avLst/>
          </a:prstGeom>
        </p:spPr>
      </p:pic>
      <p:sp>
        <p:nvSpPr>
          <p:cNvPr id="5" name="TextBox 4">
            <a:extLst>
              <a:ext uri="{FF2B5EF4-FFF2-40B4-BE49-F238E27FC236}">
                <a16:creationId xmlns:a16="http://schemas.microsoft.com/office/drawing/2014/main" id="{09D09417-5AF6-4F0E-8397-AB242290F731}"/>
              </a:ext>
            </a:extLst>
          </p:cNvPr>
          <p:cNvSpPr txBox="1"/>
          <p:nvPr/>
        </p:nvSpPr>
        <p:spPr>
          <a:xfrm>
            <a:off x="9733892" y="662806"/>
            <a:ext cx="2115128" cy="769441"/>
          </a:xfrm>
          <a:prstGeom prst="rect">
            <a:avLst/>
          </a:prstGeom>
          <a:noFill/>
        </p:spPr>
        <p:txBody>
          <a:bodyPr wrap="square" rtlCol="0">
            <a:spAutoFit/>
          </a:bodyPr>
          <a:lstStyle/>
          <a:p>
            <a:pPr algn="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سامانه نگار </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pic>
        <p:nvPicPr>
          <p:cNvPr id="6" name="Picture 5">
            <a:extLst>
              <a:ext uri="{FF2B5EF4-FFF2-40B4-BE49-F238E27FC236}">
                <a16:creationId xmlns:a16="http://schemas.microsoft.com/office/drawing/2014/main" id="{3A4EF272-C12C-4AC9-BDB4-9B7EE9048E8F}"/>
              </a:ext>
            </a:extLst>
          </p:cNvPr>
          <p:cNvPicPr>
            <a:picLocks noChangeAspect="1"/>
          </p:cNvPicPr>
          <p:nvPr/>
        </p:nvPicPr>
        <p:blipFill>
          <a:blip r:embed="rId11"/>
          <a:stretch>
            <a:fillRect/>
          </a:stretch>
        </p:blipFill>
        <p:spPr>
          <a:xfrm>
            <a:off x="440387" y="779279"/>
            <a:ext cx="1627773" cy="536494"/>
          </a:xfrm>
          <a:prstGeom prst="rect">
            <a:avLst/>
          </a:prstGeom>
        </p:spPr>
      </p:pic>
    </p:spTree>
    <p:extLst>
      <p:ext uri="{BB962C8B-B14F-4D97-AF65-F5344CB8AC3E}">
        <p14:creationId xmlns:p14="http://schemas.microsoft.com/office/powerpoint/2010/main" val="12451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9" y="381000"/>
            <a:ext cx="1407743" cy="563613"/>
          </a:xfrm>
          <a:prstGeom prst="rect">
            <a:avLst/>
          </a:prstGeom>
          <a:noFill/>
          <a:ln>
            <a:no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577" y="4671710"/>
            <a:ext cx="940264" cy="97306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1642" y="3428505"/>
            <a:ext cx="940263" cy="97306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0580" y="3428506"/>
            <a:ext cx="940263" cy="97306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9621" y="4632372"/>
            <a:ext cx="940263" cy="973063"/>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668" y="2218887"/>
            <a:ext cx="940262" cy="97306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536" y="3448176"/>
            <a:ext cx="940262" cy="973062"/>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8668" y="3448176"/>
            <a:ext cx="940262" cy="973062"/>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1536" y="2224640"/>
            <a:ext cx="940262" cy="973062"/>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80580" y="2224640"/>
            <a:ext cx="940261" cy="973061"/>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99624" y="2224640"/>
            <a:ext cx="940261" cy="973061"/>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21642" y="1104256"/>
            <a:ext cx="7965498" cy="5776506"/>
          </a:xfrm>
          <a:prstGeom prst="rect">
            <a:avLst/>
          </a:prstGeom>
        </p:spPr>
      </p:pic>
      <p:pic>
        <p:nvPicPr>
          <p:cNvPr id="3" name="Picture 2">
            <a:extLst>
              <a:ext uri="{FF2B5EF4-FFF2-40B4-BE49-F238E27FC236}">
                <a16:creationId xmlns:a16="http://schemas.microsoft.com/office/drawing/2014/main" id="{52AFC90F-27E4-4FF2-8892-B649159717ED}"/>
              </a:ext>
            </a:extLst>
          </p:cNvPr>
          <p:cNvPicPr>
            <a:picLocks noChangeAspect="1"/>
          </p:cNvPicPr>
          <p:nvPr/>
        </p:nvPicPr>
        <p:blipFill>
          <a:blip r:embed="rId14"/>
          <a:stretch>
            <a:fillRect/>
          </a:stretch>
        </p:blipFill>
        <p:spPr>
          <a:xfrm>
            <a:off x="10002902" y="506796"/>
            <a:ext cx="1828959" cy="597460"/>
          </a:xfrm>
          <a:prstGeom prst="rect">
            <a:avLst/>
          </a:prstGeom>
        </p:spPr>
      </p:pic>
      <p:pic>
        <p:nvPicPr>
          <p:cNvPr id="5" name="Picture 4">
            <a:extLst>
              <a:ext uri="{FF2B5EF4-FFF2-40B4-BE49-F238E27FC236}">
                <a16:creationId xmlns:a16="http://schemas.microsoft.com/office/drawing/2014/main" id="{3E7BA5D9-3687-4F40-A1C3-BEB325A60C94}"/>
              </a:ext>
            </a:extLst>
          </p:cNvPr>
          <p:cNvPicPr>
            <a:picLocks noChangeAspect="1"/>
          </p:cNvPicPr>
          <p:nvPr/>
        </p:nvPicPr>
        <p:blipFill>
          <a:blip r:embed="rId15"/>
          <a:stretch>
            <a:fillRect/>
          </a:stretch>
        </p:blipFill>
        <p:spPr>
          <a:xfrm>
            <a:off x="561326" y="567762"/>
            <a:ext cx="1627773" cy="536494"/>
          </a:xfrm>
          <a:prstGeom prst="rect">
            <a:avLst/>
          </a:prstGeom>
        </p:spPr>
      </p:pic>
    </p:spTree>
    <p:extLst>
      <p:ext uri="{BB962C8B-B14F-4D97-AF65-F5344CB8AC3E}">
        <p14:creationId xmlns:p14="http://schemas.microsoft.com/office/powerpoint/2010/main" val="536101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9" y="381000"/>
            <a:ext cx="1407743" cy="563613"/>
          </a:xfrm>
          <a:prstGeom prst="rect">
            <a:avLst/>
          </a:prstGeom>
          <a:noFill/>
          <a:ln>
            <a:noFill/>
          </a:ln>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325" y="2591234"/>
            <a:ext cx="959396" cy="992863"/>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2081" y="4862686"/>
            <a:ext cx="959396" cy="99286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5003" y="4862686"/>
            <a:ext cx="959396" cy="992863"/>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3811" y="3726137"/>
            <a:ext cx="959396" cy="99286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2082" y="3726137"/>
            <a:ext cx="959396" cy="992863"/>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4704" y="3726137"/>
            <a:ext cx="959396" cy="99286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7313" y="3726138"/>
            <a:ext cx="959395" cy="992862"/>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9460" y="2589589"/>
            <a:ext cx="959395" cy="992862"/>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2082" y="2589589"/>
            <a:ext cx="959395" cy="992862"/>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4704" y="2589589"/>
            <a:ext cx="959395" cy="992862"/>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43409" y="1090720"/>
            <a:ext cx="7978451" cy="5489369"/>
          </a:xfrm>
          <a:prstGeom prst="rect">
            <a:avLst/>
          </a:prstGeom>
        </p:spPr>
      </p:pic>
      <p:pic>
        <p:nvPicPr>
          <p:cNvPr id="3" name="Picture 2">
            <a:extLst>
              <a:ext uri="{FF2B5EF4-FFF2-40B4-BE49-F238E27FC236}">
                <a16:creationId xmlns:a16="http://schemas.microsoft.com/office/drawing/2014/main" id="{90B9F158-7695-4B93-A04B-D6371A0FEAE1}"/>
              </a:ext>
            </a:extLst>
          </p:cNvPr>
          <p:cNvPicPr>
            <a:picLocks noChangeAspect="1"/>
          </p:cNvPicPr>
          <p:nvPr/>
        </p:nvPicPr>
        <p:blipFill>
          <a:blip r:embed="rId14"/>
          <a:stretch>
            <a:fillRect/>
          </a:stretch>
        </p:blipFill>
        <p:spPr>
          <a:xfrm>
            <a:off x="9892901" y="645883"/>
            <a:ext cx="1828959" cy="597460"/>
          </a:xfrm>
          <a:prstGeom prst="rect">
            <a:avLst/>
          </a:prstGeom>
        </p:spPr>
      </p:pic>
      <p:pic>
        <p:nvPicPr>
          <p:cNvPr id="5" name="Picture 4">
            <a:extLst>
              <a:ext uri="{FF2B5EF4-FFF2-40B4-BE49-F238E27FC236}">
                <a16:creationId xmlns:a16="http://schemas.microsoft.com/office/drawing/2014/main" id="{F9B37AEF-8C08-4F18-9703-63DA0BC238F8}"/>
              </a:ext>
            </a:extLst>
          </p:cNvPr>
          <p:cNvPicPr>
            <a:picLocks noChangeAspect="1"/>
          </p:cNvPicPr>
          <p:nvPr/>
        </p:nvPicPr>
        <p:blipFill>
          <a:blip r:embed="rId15"/>
          <a:stretch>
            <a:fillRect/>
          </a:stretch>
        </p:blipFill>
        <p:spPr>
          <a:xfrm>
            <a:off x="470140" y="706849"/>
            <a:ext cx="1627773" cy="536494"/>
          </a:xfrm>
          <a:prstGeom prst="rect">
            <a:avLst/>
          </a:prstGeom>
        </p:spPr>
      </p:pic>
    </p:spTree>
    <p:extLst>
      <p:ext uri="{BB962C8B-B14F-4D97-AF65-F5344CB8AC3E}">
        <p14:creationId xmlns:p14="http://schemas.microsoft.com/office/powerpoint/2010/main" val="115363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8518" y="1315839"/>
            <a:ext cx="3012961" cy="1206287"/>
          </a:xfrm>
          <a:prstGeom prst="rect">
            <a:avLst/>
          </a:prstGeom>
          <a:noFill/>
          <a:ln>
            <a:noFill/>
          </a:ln>
        </p:spPr>
      </p:pic>
      <p:sp>
        <p:nvSpPr>
          <p:cNvPr id="2" name="Rectangle 1"/>
          <p:cNvSpPr/>
          <p:nvPr/>
        </p:nvSpPr>
        <p:spPr>
          <a:xfrm>
            <a:off x="1147044" y="3173756"/>
            <a:ext cx="9897912" cy="1643912"/>
          </a:xfrm>
          <a:prstGeom prst="rect">
            <a:avLst/>
          </a:prstGeom>
        </p:spPr>
        <p:txBody>
          <a:bodyPr wrap="square">
            <a:spAutoFit/>
          </a:bodyPr>
          <a:lstStyle/>
          <a:p>
            <a:pPr marL="457200" indent="-457200" algn="ctr" rtl="1">
              <a:lnSpc>
                <a:spcPct val="107000"/>
              </a:lnSpc>
              <a:spcAft>
                <a:spcPts val="800"/>
              </a:spcAft>
              <a:buFont typeface="Wingdings" panose="05000000000000000000" pitchFamily="2" charset="2"/>
              <a:buChar char="v"/>
            </a:pPr>
            <a:r>
              <a:rPr lang="fa-IR" sz="4400" dirty="0">
                <a:ln w="0">
                  <a:solidFill>
                    <a:srgbClr val="307CC2"/>
                  </a:solidFill>
                </a:ln>
                <a:solidFill>
                  <a:srgbClr val="307CC2"/>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B Zar" panose="00000400000000000000" pitchFamily="2" charset="-78"/>
              </a:rPr>
              <a:t>سامانه اطلاع رسانی ملی نگار</a:t>
            </a:r>
            <a:endParaRPr lang="en-US" sz="4400" dirty="0">
              <a:ln w="0">
                <a:solidFill>
                  <a:srgbClr val="307CC2"/>
                </a:solidFill>
              </a:ln>
              <a:solidFill>
                <a:srgbClr val="307CC2"/>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B Zar" panose="00000400000000000000" pitchFamily="2" charset="-78"/>
            </a:endParaRPr>
          </a:p>
          <a:p>
            <a:pPr marL="457200" indent="-457200" algn="ctr" rtl="1">
              <a:lnSpc>
                <a:spcPct val="107000"/>
              </a:lnSpc>
              <a:spcAft>
                <a:spcPts val="800"/>
              </a:spcAft>
              <a:buFont typeface="Wingdings" panose="05000000000000000000" pitchFamily="2" charset="2"/>
              <a:buChar char="v"/>
            </a:pPr>
            <a:r>
              <a:rPr lang="fa-IR" sz="4400" dirty="0">
                <a:ln w="0">
                  <a:solidFill>
                    <a:srgbClr val="307CC2"/>
                  </a:solidFill>
                </a:ln>
                <a:solidFill>
                  <a:srgbClr val="307CC2"/>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B Zar" panose="00000400000000000000" pitchFamily="2" charset="-78"/>
              </a:rPr>
              <a:t>سرویس های پیام کوتاه</a:t>
            </a:r>
            <a:r>
              <a:rPr lang="en-US" sz="4400" dirty="0">
                <a:ln w="0">
                  <a:solidFill>
                    <a:srgbClr val="307CC2"/>
                  </a:solidFill>
                </a:ln>
                <a:solidFill>
                  <a:srgbClr val="307CC2"/>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B Zar" panose="00000400000000000000" pitchFamily="2" charset="-78"/>
              </a:rPr>
              <a:t> </a:t>
            </a:r>
            <a:r>
              <a:rPr lang="fa-IR" sz="4400" dirty="0">
                <a:ln w="0">
                  <a:solidFill>
                    <a:srgbClr val="307CC2"/>
                  </a:solidFill>
                </a:ln>
                <a:solidFill>
                  <a:srgbClr val="307CC2"/>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B Zar" panose="00000400000000000000" pitchFamily="2" charset="-78"/>
              </a:rPr>
              <a:t> سامانه وصال برای اتوماسیون</a:t>
            </a:r>
            <a:endParaRPr lang="en-US" sz="4400" dirty="0">
              <a:ln w="0">
                <a:solidFill>
                  <a:srgbClr val="307CC2"/>
                </a:solidFill>
              </a:ln>
              <a:solidFill>
                <a:srgbClr val="307CC2"/>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9801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88D43A-04E6-4424-AB1E-8D92003383F6}"/>
              </a:ext>
            </a:extLst>
          </p:cNvPr>
          <p:cNvPicPr>
            <a:picLocks noChangeAspect="1"/>
          </p:cNvPicPr>
          <p:nvPr/>
        </p:nvPicPr>
        <p:blipFill>
          <a:blip r:embed="rId2"/>
          <a:stretch>
            <a:fillRect/>
          </a:stretch>
        </p:blipFill>
        <p:spPr>
          <a:xfrm>
            <a:off x="5394899" y="681037"/>
            <a:ext cx="1402202" cy="560881"/>
          </a:xfrm>
          <a:prstGeom prst="rect">
            <a:avLst/>
          </a:prstGeom>
        </p:spPr>
      </p:pic>
      <p:sp>
        <p:nvSpPr>
          <p:cNvPr id="3" name="Content Placeholder 2">
            <a:extLst>
              <a:ext uri="{FF2B5EF4-FFF2-40B4-BE49-F238E27FC236}">
                <a16:creationId xmlns:a16="http://schemas.microsoft.com/office/drawing/2014/main" id="{A595EDB5-308A-4690-B52C-63CC6C96A05A}"/>
              </a:ext>
            </a:extLst>
          </p:cNvPr>
          <p:cNvSpPr>
            <a:spLocks noGrp="1"/>
          </p:cNvSpPr>
          <p:nvPr>
            <p:ph idx="1"/>
          </p:nvPr>
        </p:nvSpPr>
        <p:spPr>
          <a:xfrm>
            <a:off x="838200" y="2670030"/>
            <a:ext cx="10515600" cy="1517939"/>
          </a:xfrm>
        </p:spPr>
        <p:txBody>
          <a:bodyPr/>
          <a:lstStyle/>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سرویس ها و زیر ساخت شرکت ارمغان راه طلایی</a:t>
            </a:r>
          </a:p>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بخش دوم</a:t>
            </a:r>
          </a:p>
          <a:p>
            <a:pPr marL="0" indent="0" algn="r" rtl="1">
              <a:buNone/>
            </a:pPr>
            <a:endParaRPr lang="en-US" dirty="0"/>
          </a:p>
        </p:txBody>
      </p:sp>
      <p:pic>
        <p:nvPicPr>
          <p:cNvPr id="5" name="Picture 4">
            <a:extLst>
              <a:ext uri="{FF2B5EF4-FFF2-40B4-BE49-F238E27FC236}">
                <a16:creationId xmlns:a16="http://schemas.microsoft.com/office/drawing/2014/main" id="{C49398DB-2FF9-4288-8563-4B8FC082EDB4}"/>
              </a:ext>
            </a:extLst>
          </p:cNvPr>
          <p:cNvPicPr>
            <a:picLocks noChangeAspect="1"/>
          </p:cNvPicPr>
          <p:nvPr/>
        </p:nvPicPr>
        <p:blipFill>
          <a:blip r:embed="rId3"/>
          <a:stretch>
            <a:fillRect/>
          </a:stretch>
        </p:blipFill>
        <p:spPr>
          <a:xfrm>
            <a:off x="1861127" y="1895674"/>
            <a:ext cx="8469745" cy="2292295"/>
          </a:xfrm>
          <a:prstGeom prst="rect">
            <a:avLst/>
          </a:prstGeom>
        </p:spPr>
      </p:pic>
    </p:spTree>
    <p:extLst>
      <p:ext uri="{BB962C8B-B14F-4D97-AF65-F5344CB8AC3E}">
        <p14:creationId xmlns:p14="http://schemas.microsoft.com/office/powerpoint/2010/main" val="332221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83F3EE-3106-4581-8D0D-CAE6826F577A}"/>
              </a:ext>
            </a:extLst>
          </p:cNvPr>
          <p:cNvSpPr/>
          <p:nvPr/>
        </p:nvSpPr>
        <p:spPr>
          <a:xfrm>
            <a:off x="5134062" y="3429000"/>
            <a:ext cx="6219738" cy="2653018"/>
          </a:xfrm>
          <a:prstGeom prst="rect">
            <a:avLst/>
          </a:prstGeom>
          <a:solidFill>
            <a:schemeClr val="accent5">
              <a:lumMod val="20000"/>
              <a:lumOff val="80000"/>
              <a:alpha val="50000"/>
            </a:schemeClr>
          </a:solidFill>
          <a:ln>
            <a:solidFill>
              <a:schemeClr val="accent5">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638AA6-1E4D-4667-9D49-10AA01F388F2}"/>
              </a:ext>
            </a:extLst>
          </p:cNvPr>
          <p:cNvSpPr>
            <a:spLocks noGrp="1"/>
          </p:cNvSpPr>
          <p:nvPr>
            <p:ph idx="1"/>
          </p:nvPr>
        </p:nvSpPr>
        <p:spPr>
          <a:xfrm>
            <a:off x="838198" y="1825624"/>
            <a:ext cx="10515600" cy="4351338"/>
          </a:xfrm>
        </p:spPr>
        <p:txBody>
          <a:bodyPr>
            <a:normAutofit fontScale="92500" lnSpcReduction="10000"/>
          </a:bodyPr>
          <a:lstStyle/>
          <a:p>
            <a:pPr algn="r" rtl="1"/>
            <a:r>
              <a:rPr lang="fa-IR" sz="2600" dirty="0">
                <a:solidFill>
                  <a:srgbClr val="002060"/>
                </a:solidFill>
                <a:cs typeface="B Zar" panose="00000400000000000000" pitchFamily="2" charset="-78"/>
              </a:rPr>
              <a:t>سرویس های اینترنت (</a:t>
            </a:r>
            <a:r>
              <a:rPr lang="en-US" sz="2600" dirty="0">
                <a:solidFill>
                  <a:srgbClr val="002060"/>
                </a:solidFill>
                <a:cs typeface="B Zar" panose="00000400000000000000" pitchFamily="2" charset="-78"/>
              </a:rPr>
              <a:t>ADSL ، DSL </a:t>
            </a:r>
            <a:r>
              <a:rPr lang="fa-IR" sz="2600" dirty="0">
                <a:solidFill>
                  <a:srgbClr val="002060"/>
                </a:solidFill>
                <a:cs typeface="B Zar" panose="00000400000000000000" pitchFamily="2" charset="-78"/>
              </a:rPr>
              <a:t>و...)</a:t>
            </a:r>
          </a:p>
          <a:p>
            <a:pPr algn="r" rtl="1"/>
            <a:r>
              <a:rPr lang="fa-IR" sz="2600" dirty="0">
                <a:solidFill>
                  <a:srgbClr val="002060"/>
                </a:solidFill>
                <a:cs typeface="B Zar" panose="00000400000000000000" pitchFamily="2" charset="-78"/>
              </a:rPr>
              <a:t>سرویس های اینترانت </a:t>
            </a:r>
          </a:p>
          <a:p>
            <a:pPr algn="r" rtl="1"/>
            <a:r>
              <a:rPr lang="fa-IR" sz="2600" dirty="0">
                <a:solidFill>
                  <a:srgbClr val="002060"/>
                </a:solidFill>
                <a:cs typeface="B Zar" panose="00000400000000000000" pitchFamily="2" charset="-78"/>
              </a:rPr>
              <a:t>سرویس های دیتا سنتر (مرکز داده)</a:t>
            </a:r>
          </a:p>
          <a:p>
            <a:pPr marL="0" indent="0" algn="r" rtl="1">
              <a:buNone/>
            </a:pPr>
            <a:endParaRPr lang="fa-IR" sz="2600" dirty="0">
              <a:solidFill>
                <a:srgbClr val="002060"/>
              </a:solidFill>
              <a:cs typeface="B Zar" panose="00000400000000000000" pitchFamily="2" charset="-78"/>
            </a:endParaRPr>
          </a:p>
          <a:p>
            <a:pPr marL="0" indent="0" algn="just" rtl="1">
              <a:buNone/>
            </a:pPr>
            <a:r>
              <a:rPr lang="fa-IR" sz="2600" b="1" dirty="0">
                <a:solidFill>
                  <a:srgbClr val="002060"/>
                </a:solidFill>
                <a:cs typeface="B Zar" panose="00000400000000000000" pitchFamily="2" charset="-78"/>
              </a:rPr>
              <a:t>سرویس </a:t>
            </a:r>
            <a:r>
              <a:rPr lang="en-US" sz="2600" b="1" dirty="0">
                <a:solidFill>
                  <a:srgbClr val="002060"/>
                </a:solidFill>
                <a:cs typeface="B Zar" panose="00000400000000000000" pitchFamily="2" charset="-78"/>
              </a:rPr>
              <a:t>BGP</a:t>
            </a:r>
            <a:r>
              <a:rPr lang="fa-IR" sz="2600" b="1" dirty="0">
                <a:solidFill>
                  <a:srgbClr val="002060"/>
                </a:solidFill>
                <a:cs typeface="B Zar" panose="00000400000000000000" pitchFamily="2" charset="-78"/>
              </a:rPr>
              <a:t> با مخابرات زیر ساخت </a:t>
            </a:r>
          </a:p>
          <a:p>
            <a:pPr marL="0" indent="0" algn="just" rtl="1">
              <a:buNone/>
            </a:pPr>
            <a:r>
              <a:rPr lang="fa-IR" sz="2600" b="1" dirty="0">
                <a:solidFill>
                  <a:srgbClr val="002060"/>
                </a:solidFill>
                <a:cs typeface="B Zar" panose="00000400000000000000" pitchFamily="2" charset="-78"/>
              </a:rPr>
              <a:t>قرارداد با شرکت</a:t>
            </a:r>
            <a:r>
              <a:rPr lang="en-US" sz="2600" b="1" dirty="0">
                <a:solidFill>
                  <a:srgbClr val="002060"/>
                </a:solidFill>
                <a:cs typeface="B Zar" panose="00000400000000000000" pitchFamily="2" charset="-78"/>
              </a:rPr>
              <a:t> RIPE </a:t>
            </a:r>
            <a:r>
              <a:rPr lang="fa-IR" sz="2600" b="1" dirty="0">
                <a:solidFill>
                  <a:srgbClr val="002060"/>
                </a:solidFill>
                <a:cs typeface="B Zar" panose="00000400000000000000" pitchFamily="2" charset="-78"/>
              </a:rPr>
              <a:t>اروپا جهت تامین کلاس های </a:t>
            </a:r>
            <a:r>
              <a:rPr lang="en-US" sz="2600" b="1" dirty="0">
                <a:solidFill>
                  <a:srgbClr val="002060"/>
                </a:solidFill>
                <a:cs typeface="B Zar" panose="00000400000000000000" pitchFamily="2" charset="-78"/>
              </a:rPr>
              <a:t>IP</a:t>
            </a:r>
          </a:p>
          <a:p>
            <a:pPr marL="0" indent="0" algn="just" rtl="1">
              <a:buNone/>
            </a:pPr>
            <a:r>
              <a:rPr lang="fa-IR" sz="2600" b="1" dirty="0">
                <a:solidFill>
                  <a:srgbClr val="002060"/>
                </a:solidFill>
                <a:cs typeface="B Zar" panose="00000400000000000000" pitchFamily="2" charset="-78"/>
              </a:rPr>
              <a:t>دارای ارتباط با شبکه اینترانت ملی :</a:t>
            </a:r>
          </a:p>
          <a:p>
            <a:pPr marL="0" indent="0" algn="just" rtl="1">
              <a:buNone/>
            </a:pPr>
            <a:r>
              <a:rPr lang="fa-IR" sz="2600" dirty="0">
                <a:solidFill>
                  <a:srgbClr val="002060"/>
                </a:solidFill>
                <a:cs typeface="B Zar" panose="00000400000000000000" pitchFamily="2" charset="-78"/>
              </a:rPr>
              <a:t>ارتباط مستقیم مجزا با مخابرات زیر ساخت جهت این سرویس</a:t>
            </a:r>
          </a:p>
          <a:p>
            <a:pPr marL="0" indent="0" algn="just" rtl="1">
              <a:buNone/>
            </a:pPr>
            <a:r>
              <a:rPr lang="fa-IR" sz="2600" b="1" dirty="0">
                <a:solidFill>
                  <a:srgbClr val="002060"/>
                </a:solidFill>
                <a:cs typeface="B Zar" panose="00000400000000000000" pitchFamily="2" charset="-78"/>
              </a:rPr>
              <a:t>دارای ارتباط با شبکه جهانی اینترنت :</a:t>
            </a:r>
          </a:p>
          <a:p>
            <a:pPr marL="0" indent="0" algn="just" rtl="1">
              <a:buNone/>
            </a:pPr>
            <a:r>
              <a:rPr lang="fa-IR" sz="2600" dirty="0">
                <a:solidFill>
                  <a:srgbClr val="002060"/>
                </a:solidFill>
                <a:cs typeface="B Zar" panose="00000400000000000000" pitchFamily="2" charset="-78"/>
              </a:rPr>
              <a:t>دارای ارتباط مستقیم مجزا با مخابرات زیرساخت جهت این سرویس</a:t>
            </a:r>
          </a:p>
          <a:p>
            <a:pPr marL="0" indent="0" algn="r" rtl="1">
              <a:buNone/>
            </a:pPr>
            <a:endParaRPr lang="fa-IR" dirty="0"/>
          </a:p>
        </p:txBody>
      </p:sp>
      <p:pic>
        <p:nvPicPr>
          <p:cNvPr id="4" name="Picture 3">
            <a:extLst>
              <a:ext uri="{FF2B5EF4-FFF2-40B4-BE49-F238E27FC236}">
                <a16:creationId xmlns:a16="http://schemas.microsoft.com/office/drawing/2014/main" id="{2CFD9AB4-F5AF-45F9-9429-A635CA631F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8" y="399230"/>
            <a:ext cx="1407743" cy="563613"/>
          </a:xfrm>
          <a:prstGeom prst="rect">
            <a:avLst/>
          </a:prstGeom>
          <a:noFill/>
          <a:ln>
            <a:noFill/>
          </a:ln>
        </p:spPr>
      </p:pic>
      <p:pic>
        <p:nvPicPr>
          <p:cNvPr id="5" name="Picture 4" descr="network racks">
            <a:extLst>
              <a:ext uri="{FF2B5EF4-FFF2-40B4-BE49-F238E27FC236}">
                <a16:creationId xmlns:a16="http://schemas.microsoft.com/office/drawing/2014/main" id="{2ACDBBBD-9575-4AF2-9369-8D7C61C2420B}"/>
              </a:ext>
            </a:extLst>
          </p:cNvPr>
          <p:cNvPicPr/>
          <p:nvPr/>
        </p:nvPicPr>
        <p:blipFill>
          <a:blip r:embed="rId3"/>
          <a:srcRect/>
          <a:stretch>
            <a:fillRect/>
          </a:stretch>
        </p:blipFill>
        <p:spPr bwMode="auto">
          <a:xfrm>
            <a:off x="838200" y="3429000"/>
            <a:ext cx="4169983" cy="2653017"/>
          </a:xfrm>
          <a:prstGeom prst="rect">
            <a:avLst/>
          </a:prstGeom>
          <a:noFill/>
          <a:ln w="9525">
            <a:noFill/>
            <a:miter lim="800000"/>
            <a:headEnd/>
            <a:tailEnd/>
          </a:ln>
        </p:spPr>
      </p:pic>
      <p:sp>
        <p:nvSpPr>
          <p:cNvPr id="2" name="TextBox 1">
            <a:extLst>
              <a:ext uri="{FF2B5EF4-FFF2-40B4-BE49-F238E27FC236}">
                <a16:creationId xmlns:a16="http://schemas.microsoft.com/office/drawing/2014/main" id="{0F7D3D7F-B056-4F1A-9E44-23CAE1270986}"/>
              </a:ext>
            </a:extLst>
          </p:cNvPr>
          <p:cNvSpPr txBox="1"/>
          <p:nvPr/>
        </p:nvSpPr>
        <p:spPr>
          <a:xfrm>
            <a:off x="7675416" y="578122"/>
            <a:ext cx="4211783" cy="769441"/>
          </a:xfrm>
          <a:prstGeom prst="rect">
            <a:avLst/>
          </a:prstGeom>
          <a:noFill/>
        </p:spPr>
        <p:txBody>
          <a:bodyPr wrap="square" rtlCol="0">
            <a:spAutoFit/>
          </a:bodyPr>
          <a:lstStyle/>
          <a:p>
            <a:pPr algn="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سرویس ها و زیر ساخت</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sp>
        <p:nvSpPr>
          <p:cNvPr id="8" name="TextBox 7">
            <a:extLst>
              <a:ext uri="{FF2B5EF4-FFF2-40B4-BE49-F238E27FC236}">
                <a16:creationId xmlns:a16="http://schemas.microsoft.com/office/drawing/2014/main" id="{D598455B-1929-4B52-A6FD-1A7DA18944F8}"/>
              </a:ext>
            </a:extLst>
          </p:cNvPr>
          <p:cNvSpPr txBox="1"/>
          <p:nvPr/>
        </p:nvSpPr>
        <p:spPr>
          <a:xfrm>
            <a:off x="304801" y="578121"/>
            <a:ext cx="2032000" cy="769441"/>
          </a:xfrm>
          <a:prstGeom prst="rect">
            <a:avLst/>
          </a:prstGeom>
          <a:noFill/>
        </p:spPr>
        <p:txBody>
          <a:bodyPr wrap="square" rtlCol="0">
            <a:spAutoFit/>
          </a:bodyPr>
          <a:lstStyle/>
          <a:p>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بخش دوم</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spTree>
    <p:extLst>
      <p:ext uri="{BB962C8B-B14F-4D97-AF65-F5344CB8AC3E}">
        <p14:creationId xmlns:p14="http://schemas.microsoft.com/office/powerpoint/2010/main" val="83583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6B00D-78D6-4FE8-8333-29E1F9EB52A5}"/>
              </a:ext>
            </a:extLst>
          </p:cNvPr>
          <p:cNvSpPr>
            <a:spLocks noGrp="1"/>
          </p:cNvSpPr>
          <p:nvPr>
            <p:ph idx="1"/>
          </p:nvPr>
        </p:nvSpPr>
        <p:spPr/>
        <p:txBody>
          <a:bodyPr/>
          <a:lstStyle/>
          <a:p>
            <a:pPr marL="0" indent="0" algn="ctr" rtl="1">
              <a:buNone/>
            </a:pPr>
            <a:endParaRPr lang="fa-IR" b="1" dirty="0"/>
          </a:p>
          <a:p>
            <a:pPr algn="r" rtl="1"/>
            <a:r>
              <a:rPr lang="fa-IR" dirty="0">
                <a:solidFill>
                  <a:srgbClr val="002060"/>
                </a:solidFill>
                <a:cs typeface="B Zar" panose="00000400000000000000" pitchFamily="2" charset="-78"/>
              </a:rPr>
              <a:t>دارا بودن دو دیتا سنتر مجزا از هم (منطقه 6 و8 مخابراتی)</a:t>
            </a:r>
          </a:p>
          <a:p>
            <a:pPr algn="r" rtl="1"/>
            <a:r>
              <a:rPr lang="fa-IR" dirty="0">
                <a:solidFill>
                  <a:srgbClr val="002060"/>
                </a:solidFill>
                <a:cs typeface="B Zar" panose="00000400000000000000" pitchFamily="2" charset="-78"/>
              </a:rPr>
              <a:t>ارتباطات فیبر نوری و فیبر تاریک با شرکت مخابرات ایران </a:t>
            </a:r>
          </a:p>
          <a:p>
            <a:pPr algn="r" rtl="1"/>
            <a:r>
              <a:rPr lang="fa-IR" dirty="0">
                <a:solidFill>
                  <a:srgbClr val="002060"/>
                </a:solidFill>
                <a:cs typeface="B Zar" panose="00000400000000000000" pitchFamily="2" charset="-78"/>
              </a:rPr>
              <a:t>ارتباطات فیبر نوری با شرکت ارتباطات زیر ساخت</a:t>
            </a:r>
          </a:p>
          <a:p>
            <a:pPr algn="r" rtl="1"/>
            <a:r>
              <a:rPr lang="fa-IR" dirty="0">
                <a:solidFill>
                  <a:srgbClr val="002060"/>
                </a:solidFill>
                <a:cs typeface="B Zar" panose="00000400000000000000" pitchFamily="2" charset="-78"/>
              </a:rPr>
              <a:t>ارتباطات مستقیم با اپراتورهای تلفن همراه کشور (همراه اول ، ایرانسل ، رایتل ، تالیا ، کیش و...)</a:t>
            </a:r>
          </a:p>
          <a:p>
            <a:pPr marL="0" indent="0" algn="r" rtl="1">
              <a:buNone/>
            </a:pPr>
            <a:endParaRPr lang="fa-IR" sz="2400" dirty="0"/>
          </a:p>
        </p:txBody>
      </p:sp>
      <p:pic>
        <p:nvPicPr>
          <p:cNvPr id="4" name="Picture 3">
            <a:extLst>
              <a:ext uri="{FF2B5EF4-FFF2-40B4-BE49-F238E27FC236}">
                <a16:creationId xmlns:a16="http://schemas.microsoft.com/office/drawing/2014/main" id="{715963C5-E1F1-486E-BC99-D0035818A0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8" y="485850"/>
            <a:ext cx="1407743" cy="563613"/>
          </a:xfrm>
          <a:prstGeom prst="rect">
            <a:avLst/>
          </a:prstGeom>
          <a:noFill/>
          <a:ln>
            <a:noFill/>
          </a:ln>
        </p:spPr>
      </p:pic>
      <p:pic>
        <p:nvPicPr>
          <p:cNvPr id="2" name="Picture 1">
            <a:extLst>
              <a:ext uri="{FF2B5EF4-FFF2-40B4-BE49-F238E27FC236}">
                <a16:creationId xmlns:a16="http://schemas.microsoft.com/office/drawing/2014/main" id="{A506ACE9-11A2-4B40-9671-9B8ABE05DEDE}"/>
              </a:ext>
            </a:extLst>
          </p:cNvPr>
          <p:cNvPicPr>
            <a:picLocks noChangeAspect="1"/>
          </p:cNvPicPr>
          <p:nvPr/>
        </p:nvPicPr>
        <p:blipFill>
          <a:blip r:embed="rId3"/>
          <a:stretch>
            <a:fillRect/>
          </a:stretch>
        </p:blipFill>
        <p:spPr>
          <a:xfrm>
            <a:off x="7809357" y="790360"/>
            <a:ext cx="3999323" cy="518205"/>
          </a:xfrm>
          <a:prstGeom prst="rect">
            <a:avLst/>
          </a:prstGeom>
        </p:spPr>
      </p:pic>
      <p:pic>
        <p:nvPicPr>
          <p:cNvPr id="5" name="Picture 4">
            <a:extLst>
              <a:ext uri="{FF2B5EF4-FFF2-40B4-BE49-F238E27FC236}">
                <a16:creationId xmlns:a16="http://schemas.microsoft.com/office/drawing/2014/main" id="{A168DEE7-1D4E-4B71-980C-54FBDA1852AA}"/>
              </a:ext>
            </a:extLst>
          </p:cNvPr>
          <p:cNvPicPr>
            <a:picLocks noChangeAspect="1"/>
          </p:cNvPicPr>
          <p:nvPr/>
        </p:nvPicPr>
        <p:blipFill>
          <a:blip r:embed="rId4"/>
          <a:stretch>
            <a:fillRect/>
          </a:stretch>
        </p:blipFill>
        <p:spPr>
          <a:xfrm>
            <a:off x="383320" y="791882"/>
            <a:ext cx="1670449" cy="579170"/>
          </a:xfrm>
          <a:prstGeom prst="rect">
            <a:avLst/>
          </a:prstGeom>
        </p:spPr>
      </p:pic>
    </p:spTree>
    <p:extLst>
      <p:ext uri="{BB962C8B-B14F-4D97-AF65-F5344CB8AC3E}">
        <p14:creationId xmlns:p14="http://schemas.microsoft.com/office/powerpoint/2010/main" val="2455803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950921-3798-4C8F-9E85-F8775BF1598B}"/>
              </a:ext>
            </a:extLst>
          </p:cNvPr>
          <p:cNvPicPr>
            <a:picLocks noChangeAspect="1"/>
          </p:cNvPicPr>
          <p:nvPr/>
        </p:nvPicPr>
        <p:blipFill>
          <a:blip r:embed="rId2"/>
          <a:stretch>
            <a:fillRect/>
          </a:stretch>
        </p:blipFill>
        <p:spPr>
          <a:xfrm>
            <a:off x="5394899" y="467025"/>
            <a:ext cx="1402202" cy="560881"/>
          </a:xfrm>
          <a:prstGeom prst="rect">
            <a:avLst/>
          </a:prstGeom>
        </p:spPr>
      </p:pic>
      <p:sp>
        <p:nvSpPr>
          <p:cNvPr id="3" name="Content Placeholder 2">
            <a:extLst>
              <a:ext uri="{FF2B5EF4-FFF2-40B4-BE49-F238E27FC236}">
                <a16:creationId xmlns:a16="http://schemas.microsoft.com/office/drawing/2014/main" id="{B842DA3E-ACCE-43A2-B80F-963E8B770A6F}"/>
              </a:ext>
            </a:extLst>
          </p:cNvPr>
          <p:cNvSpPr>
            <a:spLocks noGrp="1"/>
          </p:cNvSpPr>
          <p:nvPr>
            <p:ph idx="1"/>
          </p:nvPr>
        </p:nvSpPr>
        <p:spPr>
          <a:xfrm>
            <a:off x="838200" y="2076955"/>
            <a:ext cx="10515600" cy="2704090"/>
          </a:xfrm>
        </p:spPr>
        <p:txBody>
          <a:bodyPr anchor="ctr">
            <a:normAutofit/>
          </a:bodyPr>
          <a:lstStyle/>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سرویس ارزش افزوده</a:t>
            </a:r>
          </a:p>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بخش سوم</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pic>
        <p:nvPicPr>
          <p:cNvPr id="5" name="Picture 4">
            <a:extLst>
              <a:ext uri="{FF2B5EF4-FFF2-40B4-BE49-F238E27FC236}">
                <a16:creationId xmlns:a16="http://schemas.microsoft.com/office/drawing/2014/main" id="{757536CE-ECA8-40B6-8A0E-14B0E5E471C6}"/>
              </a:ext>
            </a:extLst>
          </p:cNvPr>
          <p:cNvPicPr>
            <a:picLocks noChangeAspect="1"/>
          </p:cNvPicPr>
          <p:nvPr/>
        </p:nvPicPr>
        <p:blipFill>
          <a:blip r:embed="rId3"/>
          <a:stretch>
            <a:fillRect/>
          </a:stretch>
        </p:blipFill>
        <p:spPr>
          <a:xfrm>
            <a:off x="4187786" y="2282852"/>
            <a:ext cx="3816427" cy="2292295"/>
          </a:xfrm>
          <a:prstGeom prst="rect">
            <a:avLst/>
          </a:prstGeom>
        </p:spPr>
      </p:pic>
    </p:spTree>
    <p:extLst>
      <p:ext uri="{BB962C8B-B14F-4D97-AF65-F5344CB8AC3E}">
        <p14:creationId xmlns:p14="http://schemas.microsoft.com/office/powerpoint/2010/main" val="1670769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9" y="381000"/>
            <a:ext cx="1407743" cy="563613"/>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269" y="944613"/>
            <a:ext cx="9139228" cy="5094296"/>
          </a:xfrm>
          <a:prstGeom prst="rect">
            <a:avLst/>
          </a:prstGeom>
        </p:spPr>
      </p:pic>
      <p:sp>
        <p:nvSpPr>
          <p:cNvPr id="6" name="TextBox 5">
            <a:extLst>
              <a:ext uri="{FF2B5EF4-FFF2-40B4-BE49-F238E27FC236}">
                <a16:creationId xmlns:a16="http://schemas.microsoft.com/office/drawing/2014/main" id="{819B0343-5AD0-4F19-99EB-9A54861F7631}"/>
              </a:ext>
            </a:extLst>
          </p:cNvPr>
          <p:cNvSpPr txBox="1"/>
          <p:nvPr/>
        </p:nvSpPr>
        <p:spPr>
          <a:xfrm>
            <a:off x="241503" y="559892"/>
            <a:ext cx="2078181" cy="769441"/>
          </a:xfrm>
          <a:prstGeom prst="rect">
            <a:avLst/>
          </a:prstGeom>
          <a:noFill/>
        </p:spPr>
        <p:txBody>
          <a:bodyPr wrap="square" rtlCol="0">
            <a:spAutoFit/>
          </a:bodyPr>
          <a:lstStyle/>
          <a:p>
            <a:pPr algn="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بخش سوم</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spTree>
    <p:extLst>
      <p:ext uri="{BB962C8B-B14F-4D97-AF65-F5344CB8AC3E}">
        <p14:creationId xmlns:p14="http://schemas.microsoft.com/office/powerpoint/2010/main" val="2769619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A01EBC9-DF96-470A-9ED4-A5B3BAD30FB1}"/>
              </a:ext>
            </a:extLst>
          </p:cNvPr>
          <p:cNvPicPr>
            <a:picLocks noGrp="1" noChangeAspect="1"/>
          </p:cNvPicPr>
          <p:nvPr>
            <p:ph idx="1"/>
          </p:nvPr>
        </p:nvPicPr>
        <p:blipFill>
          <a:blip r:embed="rId2"/>
          <a:stretch>
            <a:fillRect/>
          </a:stretch>
        </p:blipFill>
        <p:spPr>
          <a:xfrm>
            <a:off x="5394899" y="747465"/>
            <a:ext cx="1402202" cy="560881"/>
          </a:xfrm>
          <a:prstGeom prst="rect">
            <a:avLst/>
          </a:prstGeom>
        </p:spPr>
      </p:pic>
      <p:pic>
        <p:nvPicPr>
          <p:cNvPr id="8" name="Picture 7">
            <a:extLst>
              <a:ext uri="{FF2B5EF4-FFF2-40B4-BE49-F238E27FC236}">
                <a16:creationId xmlns:a16="http://schemas.microsoft.com/office/drawing/2014/main" id="{1A4BCB1B-4A8F-40A9-BC29-D47CE756DE93}"/>
              </a:ext>
            </a:extLst>
          </p:cNvPr>
          <p:cNvPicPr>
            <a:picLocks noChangeAspect="1"/>
          </p:cNvPicPr>
          <p:nvPr/>
        </p:nvPicPr>
        <p:blipFill>
          <a:blip r:embed="rId3"/>
          <a:stretch>
            <a:fillRect/>
          </a:stretch>
        </p:blipFill>
        <p:spPr>
          <a:xfrm>
            <a:off x="4187786" y="2279804"/>
            <a:ext cx="3816427" cy="2298391"/>
          </a:xfrm>
          <a:prstGeom prst="rect">
            <a:avLst/>
          </a:prstGeom>
        </p:spPr>
      </p:pic>
      <p:sp>
        <p:nvSpPr>
          <p:cNvPr id="9" name="TextBox 8">
            <a:extLst>
              <a:ext uri="{FF2B5EF4-FFF2-40B4-BE49-F238E27FC236}">
                <a16:creationId xmlns:a16="http://schemas.microsoft.com/office/drawing/2014/main" id="{C218BC47-5920-4D45-B78B-E88E44C26A71}"/>
              </a:ext>
            </a:extLst>
          </p:cNvPr>
          <p:cNvSpPr txBox="1"/>
          <p:nvPr/>
        </p:nvSpPr>
        <p:spPr>
          <a:xfrm>
            <a:off x="4187785" y="2705724"/>
            <a:ext cx="3816427" cy="1446550"/>
          </a:xfrm>
          <a:prstGeom prst="rect">
            <a:avLst/>
          </a:prstGeom>
          <a:noFill/>
        </p:spPr>
        <p:txBody>
          <a:bodyPr wrap="square" rtlCol="0">
            <a:spAutoFit/>
          </a:bodyPr>
          <a:lstStyle/>
          <a:p>
            <a:pPr algn="ct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سرویس های محتوایی</a:t>
            </a:r>
          </a:p>
          <a:p>
            <a:pPr algn="ct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بخش چهارم</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spTree>
    <p:extLst>
      <p:ext uri="{BB962C8B-B14F-4D97-AF65-F5344CB8AC3E}">
        <p14:creationId xmlns:p14="http://schemas.microsoft.com/office/powerpoint/2010/main" val="321763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EBF2E-5261-4F54-B562-37FD1AB207D3}"/>
              </a:ext>
            </a:extLst>
          </p:cNvPr>
          <p:cNvSpPr>
            <a:spLocks noGrp="1"/>
          </p:cNvSpPr>
          <p:nvPr>
            <p:ph idx="1"/>
          </p:nvPr>
        </p:nvSpPr>
        <p:spPr>
          <a:xfrm>
            <a:off x="838198" y="1474675"/>
            <a:ext cx="10515600" cy="5293678"/>
          </a:xfrm>
        </p:spPr>
        <p:txBody>
          <a:bodyPr>
            <a:normAutofit/>
          </a:bodyPr>
          <a:lstStyle/>
          <a:p>
            <a:pPr marL="0" indent="0" algn="ctr" rtl="1">
              <a:buNone/>
            </a:pPr>
            <a:r>
              <a:rPr lang="fa-IR" sz="40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سامانه صبا</a:t>
            </a:r>
            <a:endParaRPr lang="en-US" sz="40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a:p>
            <a:pPr marL="0" indent="0" algn="just" rtl="1">
              <a:lnSpc>
                <a:spcPct val="110000"/>
              </a:lnSpc>
              <a:buNone/>
            </a:pPr>
            <a:r>
              <a:rPr lang="ar-SA" sz="2600" dirty="0">
                <a:solidFill>
                  <a:srgbClr val="002060"/>
                </a:solidFill>
                <a:cs typeface="B Zar" panose="00000400000000000000" pitchFamily="2" charset="-78"/>
              </a:rPr>
              <a:t> سامانه نرم افزاری صبا (شبکه مدیریت و اشتراک گذاری محتوا)، بعنوان یک نرم افزار مدیریت محتوا، عهده دار ذخیره سازی و آرشیو انواع داده ها و محصولات دیجیتالی مانند: کتاب، مقاله، نشریه، بروشور، فیلم، سریال،آلبوم های موسیقی و مجموعه های صوتی،تصویری،و انواع نرم افزارها،... با ایجاد امکان درگاه واحد بارگذاری انواع اطلاعات از قبیل: مستندات، محصولات، رویدادها، آموزش ها و ... درقالب های متنوع همانند: متن، تصویر، صوت، فیلم، فایل، ...  با امکان طبقه بندی استاندارد و حرفه ای و جستجوی پیشرفته و نمایه زنی های متعدد ، جهت تجمیع داده ها و ارائه خروجی مورد نیاز بصورت سرویس های محتوایی متنوع: علمی، آموزشی و فرهنگی</a:t>
            </a:r>
            <a:r>
              <a:rPr lang="en-US" sz="2600" dirty="0">
                <a:solidFill>
                  <a:srgbClr val="002060"/>
                </a:solidFill>
                <a:cs typeface="B Zar" panose="00000400000000000000" pitchFamily="2" charset="-78"/>
              </a:rPr>
              <a:t>… </a:t>
            </a:r>
            <a:r>
              <a:rPr lang="ar-SA" sz="2600" dirty="0">
                <a:solidFill>
                  <a:srgbClr val="002060"/>
                </a:solidFill>
                <a:cs typeface="B Zar" panose="00000400000000000000" pitchFamily="2" charset="-78"/>
              </a:rPr>
              <a:t>، برای  دسترسی آسان و کارآمد به محتواهای ذخیره شده و امکان پشتیبانی متمرکز و ارائه وب سرویس های </a:t>
            </a:r>
            <a:r>
              <a:rPr lang="en-US" sz="2600" dirty="0" err="1">
                <a:solidFill>
                  <a:srgbClr val="002060"/>
                </a:solidFill>
                <a:cs typeface="B Zar" panose="00000400000000000000" pitchFamily="2" charset="-78"/>
              </a:rPr>
              <a:t>WebService</a:t>
            </a:r>
            <a:r>
              <a:rPr lang="en-US" sz="2600" dirty="0">
                <a:solidFill>
                  <a:srgbClr val="002060"/>
                </a:solidFill>
                <a:cs typeface="B Zar" panose="00000400000000000000" pitchFamily="2" charset="-78"/>
              </a:rPr>
              <a:t> </a:t>
            </a:r>
            <a:r>
              <a:rPr lang="ar-SA" sz="2600" dirty="0">
                <a:solidFill>
                  <a:srgbClr val="002060"/>
                </a:solidFill>
                <a:cs typeface="B Zar" panose="00000400000000000000" pitchFamily="2" charset="-78"/>
              </a:rPr>
              <a:t>محتوایی مورد نظر را فراهم می آورد. </a:t>
            </a:r>
            <a:endParaRPr lang="en-US" dirty="0"/>
          </a:p>
          <a:p>
            <a:pPr marL="0" indent="0" algn="r" rtl="1">
              <a:buNone/>
            </a:pPr>
            <a:endParaRPr lang="en-US" dirty="0"/>
          </a:p>
          <a:p>
            <a:pPr marL="0" indent="0" algn="r" rtl="1">
              <a:buNone/>
            </a:pPr>
            <a:endParaRPr lang="en-US" dirty="0"/>
          </a:p>
          <a:p>
            <a:pPr algn="r" rtl="1"/>
            <a:endParaRPr lang="en-US" b="1" dirty="0"/>
          </a:p>
          <a:p>
            <a:pPr algn="r" rtl="1"/>
            <a:endParaRPr lang="fa-IR" b="1" dirty="0"/>
          </a:p>
          <a:p>
            <a:pPr marL="0" indent="0" algn="r" rtl="1">
              <a:buNone/>
            </a:pPr>
            <a:endParaRPr lang="fa-IR" b="1" dirty="0"/>
          </a:p>
          <a:p>
            <a:pPr algn="r" rtl="1"/>
            <a:endParaRPr lang="en-US" dirty="0"/>
          </a:p>
        </p:txBody>
      </p:sp>
      <p:pic>
        <p:nvPicPr>
          <p:cNvPr id="4" name="Picture 3">
            <a:extLst>
              <a:ext uri="{FF2B5EF4-FFF2-40B4-BE49-F238E27FC236}">
                <a16:creationId xmlns:a16="http://schemas.microsoft.com/office/drawing/2014/main" id="{203CDF6D-6343-4CC9-9819-9C356B1CDA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8" y="399230"/>
            <a:ext cx="1407743" cy="563613"/>
          </a:xfrm>
          <a:prstGeom prst="rect">
            <a:avLst/>
          </a:prstGeom>
          <a:noFill/>
          <a:ln>
            <a:noFill/>
          </a:ln>
        </p:spPr>
      </p:pic>
      <p:sp>
        <p:nvSpPr>
          <p:cNvPr id="5" name="TextBox 4">
            <a:extLst>
              <a:ext uri="{FF2B5EF4-FFF2-40B4-BE49-F238E27FC236}">
                <a16:creationId xmlns:a16="http://schemas.microsoft.com/office/drawing/2014/main" id="{D31706C7-7956-499F-BF06-7C19F1A00141}"/>
              </a:ext>
            </a:extLst>
          </p:cNvPr>
          <p:cNvSpPr txBox="1"/>
          <p:nvPr/>
        </p:nvSpPr>
        <p:spPr>
          <a:xfrm>
            <a:off x="8091054" y="578122"/>
            <a:ext cx="3847528" cy="769441"/>
          </a:xfrm>
          <a:prstGeom prst="rect">
            <a:avLst/>
          </a:prstGeom>
          <a:noFill/>
        </p:spPr>
        <p:txBody>
          <a:bodyPr wrap="none" rtlCol="0">
            <a:spAutoFit/>
          </a:bodyPr>
          <a:lstStyle/>
          <a:p>
            <a:pPr algn="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سرویس های محتوایی</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sp>
        <p:nvSpPr>
          <p:cNvPr id="6" name="TextBox 5">
            <a:extLst>
              <a:ext uri="{FF2B5EF4-FFF2-40B4-BE49-F238E27FC236}">
                <a16:creationId xmlns:a16="http://schemas.microsoft.com/office/drawing/2014/main" id="{EF68703F-2064-4C8C-9666-F35A88C64A4E}"/>
              </a:ext>
            </a:extLst>
          </p:cNvPr>
          <p:cNvSpPr txBox="1"/>
          <p:nvPr/>
        </p:nvSpPr>
        <p:spPr>
          <a:xfrm>
            <a:off x="253418" y="578121"/>
            <a:ext cx="2358338" cy="769441"/>
          </a:xfrm>
          <a:prstGeom prst="rect">
            <a:avLst/>
          </a:prstGeom>
          <a:noFill/>
        </p:spPr>
        <p:txBody>
          <a:bodyPr wrap="none" rtlCol="0">
            <a:spAutoFit/>
          </a:bodyPr>
          <a:lstStyle/>
          <a:p>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بخش چهارم</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spTree>
    <p:extLst>
      <p:ext uri="{BB962C8B-B14F-4D97-AF65-F5344CB8AC3E}">
        <p14:creationId xmlns:p14="http://schemas.microsoft.com/office/powerpoint/2010/main" val="3642602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EBF2E-5261-4F54-B562-37FD1AB207D3}"/>
              </a:ext>
            </a:extLst>
          </p:cNvPr>
          <p:cNvSpPr>
            <a:spLocks noGrp="1"/>
          </p:cNvSpPr>
          <p:nvPr>
            <p:ph idx="1"/>
          </p:nvPr>
        </p:nvSpPr>
        <p:spPr>
          <a:xfrm>
            <a:off x="838198" y="1474675"/>
            <a:ext cx="10515600" cy="5293678"/>
          </a:xfrm>
        </p:spPr>
        <p:txBody>
          <a:bodyPr>
            <a:normAutofit/>
          </a:bodyPr>
          <a:lstStyle/>
          <a:p>
            <a:pPr marL="0" indent="0" algn="ctr" rtl="1">
              <a:buNone/>
            </a:pPr>
            <a:r>
              <a:rPr lang="fa-IR" sz="40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سامانه صبا</a:t>
            </a:r>
            <a:endParaRPr lang="en-US" sz="40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a:p>
            <a:pPr marL="0" indent="0" algn="just" rtl="1">
              <a:lnSpc>
                <a:spcPct val="110000"/>
              </a:lnSpc>
              <a:buNone/>
            </a:pPr>
            <a:r>
              <a:rPr lang="ar-SA" sz="2600" dirty="0">
                <a:solidFill>
                  <a:srgbClr val="002060"/>
                </a:solidFill>
                <a:cs typeface="B Zar" panose="00000400000000000000" pitchFamily="2" charset="-78"/>
              </a:rPr>
              <a:t>همچنین ضمن امکان اطلاع رسانی و اشتراک گذاری هر بخش از محتواهای مورد نظرازطریق </a:t>
            </a:r>
            <a:r>
              <a:rPr lang="en-US" sz="2600" dirty="0">
                <a:solidFill>
                  <a:srgbClr val="002060"/>
                </a:solidFill>
                <a:cs typeface="B Zar" panose="00000400000000000000" pitchFamily="2" charset="-78"/>
              </a:rPr>
              <a:t>URL  </a:t>
            </a:r>
            <a:r>
              <a:rPr lang="ar-SA" sz="2600" dirty="0">
                <a:solidFill>
                  <a:srgbClr val="002060"/>
                </a:solidFill>
                <a:cs typeface="B Zar" panose="00000400000000000000" pitchFamily="2" charset="-78"/>
              </a:rPr>
              <a:t>و </a:t>
            </a:r>
            <a:r>
              <a:rPr lang="en-US" sz="2600" dirty="0">
                <a:solidFill>
                  <a:srgbClr val="002060"/>
                </a:solidFill>
                <a:cs typeface="B Zar" panose="00000400000000000000" pitchFamily="2" charset="-78"/>
              </a:rPr>
              <a:t>QR Code </a:t>
            </a:r>
            <a:r>
              <a:rPr lang="ar-SA" sz="2600" dirty="0">
                <a:solidFill>
                  <a:srgbClr val="002060"/>
                </a:solidFill>
                <a:cs typeface="B Zar" panose="00000400000000000000" pitchFamily="2" charset="-78"/>
              </a:rPr>
              <a:t>در شبکه های اجتماعی و  به خصوص در بستر امن و استاندارد پیامک </a:t>
            </a:r>
            <a:r>
              <a:rPr lang="en-US" sz="2600" dirty="0">
                <a:solidFill>
                  <a:srgbClr val="002060"/>
                </a:solidFill>
                <a:cs typeface="B Zar" panose="00000400000000000000" pitchFamily="2" charset="-78"/>
              </a:rPr>
              <a:t>SMS  </a:t>
            </a:r>
            <a:r>
              <a:rPr lang="ar-SA" sz="2600" dirty="0">
                <a:solidFill>
                  <a:srgbClr val="002060"/>
                </a:solidFill>
                <a:cs typeface="B Zar" panose="00000400000000000000" pitchFamily="2" charset="-78"/>
              </a:rPr>
              <a:t>از طریق سامانه "نگار" شرکت ارمغان ، امکان عرضه و فروش محتواهای دیجیتالی و فیزیکی را فراهم می آورد.</a:t>
            </a:r>
            <a:endParaRPr lang="en-US" sz="2600" dirty="0">
              <a:solidFill>
                <a:srgbClr val="002060"/>
              </a:solidFill>
              <a:cs typeface="B Zar" panose="00000400000000000000" pitchFamily="2" charset="-78"/>
            </a:endParaRPr>
          </a:p>
          <a:p>
            <a:pPr marL="0" indent="0" algn="r" rtl="1">
              <a:buNone/>
            </a:pPr>
            <a:endParaRPr lang="en-US" dirty="0"/>
          </a:p>
          <a:p>
            <a:pPr marL="0" indent="0" algn="r" rtl="1">
              <a:buNone/>
            </a:pPr>
            <a:endParaRPr lang="en-US" dirty="0"/>
          </a:p>
          <a:p>
            <a:pPr marL="0" indent="0" algn="r" rtl="1">
              <a:buNone/>
            </a:pPr>
            <a:endParaRPr lang="en-US" dirty="0"/>
          </a:p>
          <a:p>
            <a:pPr algn="r" rtl="1"/>
            <a:endParaRPr lang="en-US" b="1" dirty="0"/>
          </a:p>
          <a:p>
            <a:pPr algn="r" rtl="1"/>
            <a:endParaRPr lang="fa-IR" b="1" dirty="0"/>
          </a:p>
          <a:p>
            <a:pPr marL="0" indent="0" algn="r" rtl="1">
              <a:buNone/>
            </a:pPr>
            <a:endParaRPr lang="fa-IR" b="1" dirty="0"/>
          </a:p>
          <a:p>
            <a:pPr algn="r" rtl="1"/>
            <a:endParaRPr lang="en-US" dirty="0"/>
          </a:p>
        </p:txBody>
      </p:sp>
      <p:pic>
        <p:nvPicPr>
          <p:cNvPr id="4" name="Picture 3">
            <a:extLst>
              <a:ext uri="{FF2B5EF4-FFF2-40B4-BE49-F238E27FC236}">
                <a16:creationId xmlns:a16="http://schemas.microsoft.com/office/drawing/2014/main" id="{203CDF6D-6343-4CC9-9819-9C356B1CDA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8" y="399230"/>
            <a:ext cx="1407743" cy="563613"/>
          </a:xfrm>
          <a:prstGeom prst="rect">
            <a:avLst/>
          </a:prstGeom>
          <a:noFill/>
          <a:ln>
            <a:noFill/>
          </a:ln>
        </p:spPr>
      </p:pic>
      <p:sp>
        <p:nvSpPr>
          <p:cNvPr id="5" name="TextBox 4">
            <a:extLst>
              <a:ext uri="{FF2B5EF4-FFF2-40B4-BE49-F238E27FC236}">
                <a16:creationId xmlns:a16="http://schemas.microsoft.com/office/drawing/2014/main" id="{D31706C7-7956-499F-BF06-7C19F1A00141}"/>
              </a:ext>
            </a:extLst>
          </p:cNvPr>
          <p:cNvSpPr txBox="1"/>
          <p:nvPr/>
        </p:nvSpPr>
        <p:spPr>
          <a:xfrm>
            <a:off x="8091054" y="578122"/>
            <a:ext cx="3847528" cy="769441"/>
          </a:xfrm>
          <a:prstGeom prst="rect">
            <a:avLst/>
          </a:prstGeom>
          <a:noFill/>
        </p:spPr>
        <p:txBody>
          <a:bodyPr wrap="none" rtlCol="0">
            <a:spAutoFit/>
          </a:bodyPr>
          <a:lstStyle/>
          <a:p>
            <a:pPr algn="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سرویس های محتوایی</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sp>
        <p:nvSpPr>
          <p:cNvPr id="6" name="TextBox 5">
            <a:extLst>
              <a:ext uri="{FF2B5EF4-FFF2-40B4-BE49-F238E27FC236}">
                <a16:creationId xmlns:a16="http://schemas.microsoft.com/office/drawing/2014/main" id="{EF68703F-2064-4C8C-9666-F35A88C64A4E}"/>
              </a:ext>
            </a:extLst>
          </p:cNvPr>
          <p:cNvSpPr txBox="1"/>
          <p:nvPr/>
        </p:nvSpPr>
        <p:spPr>
          <a:xfrm>
            <a:off x="253418" y="578121"/>
            <a:ext cx="2358338" cy="769441"/>
          </a:xfrm>
          <a:prstGeom prst="rect">
            <a:avLst/>
          </a:prstGeom>
          <a:noFill/>
        </p:spPr>
        <p:txBody>
          <a:bodyPr wrap="none" rtlCol="0">
            <a:spAutoFit/>
          </a:bodyPr>
          <a:lstStyle/>
          <a:p>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بخش چهارم</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pic>
        <p:nvPicPr>
          <p:cNvPr id="7" name="Picture 6">
            <a:extLst>
              <a:ext uri="{FF2B5EF4-FFF2-40B4-BE49-F238E27FC236}">
                <a16:creationId xmlns:a16="http://schemas.microsoft.com/office/drawing/2014/main" id="{5ACBA543-8EBF-4DDB-83F5-99BD6648E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478" y="3602799"/>
            <a:ext cx="3018700" cy="3018700"/>
          </a:xfrm>
          <a:prstGeom prst="rect">
            <a:avLst/>
          </a:prstGeom>
        </p:spPr>
      </p:pic>
      <p:pic>
        <p:nvPicPr>
          <p:cNvPr id="9" name="Picture 8">
            <a:extLst>
              <a:ext uri="{FF2B5EF4-FFF2-40B4-BE49-F238E27FC236}">
                <a16:creationId xmlns:a16="http://schemas.microsoft.com/office/drawing/2014/main" id="{E6A90A6F-F784-4D80-BF21-65AE69952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845" y="3522737"/>
            <a:ext cx="3478306" cy="3043518"/>
          </a:xfrm>
          <a:prstGeom prst="rect">
            <a:avLst/>
          </a:prstGeom>
        </p:spPr>
      </p:pic>
      <p:pic>
        <p:nvPicPr>
          <p:cNvPr id="10" name="Picture 9">
            <a:extLst>
              <a:ext uri="{FF2B5EF4-FFF2-40B4-BE49-F238E27FC236}">
                <a16:creationId xmlns:a16="http://schemas.microsoft.com/office/drawing/2014/main" id="{3EC83980-623C-4108-8ECE-C02DFDB408AE}"/>
              </a:ext>
            </a:extLst>
          </p:cNvPr>
          <p:cNvPicPr>
            <a:picLocks noChangeAspect="1"/>
          </p:cNvPicPr>
          <p:nvPr/>
        </p:nvPicPr>
        <p:blipFill>
          <a:blip r:embed="rId5"/>
          <a:stretch>
            <a:fillRect/>
          </a:stretch>
        </p:blipFill>
        <p:spPr>
          <a:xfrm>
            <a:off x="9529887" y="4250973"/>
            <a:ext cx="1823911" cy="1828338"/>
          </a:xfrm>
          <a:prstGeom prst="rect">
            <a:avLst/>
          </a:prstGeom>
        </p:spPr>
      </p:pic>
    </p:spTree>
    <p:extLst>
      <p:ext uri="{BB962C8B-B14F-4D97-AF65-F5344CB8AC3E}">
        <p14:creationId xmlns:p14="http://schemas.microsoft.com/office/powerpoint/2010/main" val="2575054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EBF2E-5261-4F54-B562-37FD1AB207D3}"/>
              </a:ext>
            </a:extLst>
          </p:cNvPr>
          <p:cNvSpPr>
            <a:spLocks noGrp="1"/>
          </p:cNvSpPr>
          <p:nvPr>
            <p:ph idx="1"/>
          </p:nvPr>
        </p:nvSpPr>
        <p:spPr>
          <a:xfrm>
            <a:off x="838198" y="1474675"/>
            <a:ext cx="10515600" cy="4351338"/>
          </a:xfrm>
        </p:spPr>
        <p:txBody>
          <a:bodyPr>
            <a:normAutofit/>
          </a:bodyPr>
          <a:lstStyle/>
          <a:p>
            <a:pPr algn="just" rtl="1"/>
            <a:r>
              <a:rPr lang="fa-IR" dirty="0">
                <a:solidFill>
                  <a:srgbClr val="002060"/>
                </a:solidFill>
                <a:cs typeface="B Zar" panose="00000400000000000000" pitchFamily="2" charset="-78"/>
              </a:rPr>
              <a:t>سرویس های محتوایی تحت وب (ارائه خدمات محتوایی به مشترکین مخابرات ایران)</a:t>
            </a:r>
          </a:p>
          <a:p>
            <a:pPr algn="just" rtl="1"/>
            <a:r>
              <a:rPr lang="fa-IR" dirty="0">
                <a:solidFill>
                  <a:srgbClr val="002060"/>
                </a:solidFill>
                <a:cs typeface="B Zar" panose="00000400000000000000" pitchFamily="2" charset="-78"/>
              </a:rPr>
              <a:t>سرویس های محتوایی تحت اپلیکیشن</a:t>
            </a:r>
          </a:p>
          <a:p>
            <a:pPr algn="just" rtl="1"/>
            <a:r>
              <a:rPr lang="fa-IR" dirty="0">
                <a:solidFill>
                  <a:srgbClr val="002060"/>
                </a:solidFill>
                <a:cs typeface="B Zar" panose="00000400000000000000" pitchFamily="2" charset="-78"/>
              </a:rPr>
              <a:t>سرویس های محتوایی ارزش افزوده</a:t>
            </a:r>
          </a:p>
          <a:p>
            <a:pPr marL="0" indent="0" algn="ctr" rtl="1">
              <a:buNone/>
            </a:pPr>
            <a:r>
              <a:rPr lang="ar-SA"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طبقه بندی موضوعی (سرویس ها)</a:t>
            </a:r>
            <a:endParaRPr lang="en-US"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a:p>
            <a:pPr marL="0" indent="0" algn="r" rtl="1">
              <a:buNone/>
            </a:pPr>
            <a:r>
              <a:rPr lang="ar-SA" dirty="0"/>
              <a:t> </a:t>
            </a:r>
            <a:endParaRPr lang="en-US" dirty="0"/>
          </a:p>
          <a:p>
            <a:pPr marL="0" indent="0" algn="r" rtl="1">
              <a:buNone/>
            </a:pPr>
            <a:endParaRPr lang="en-US" dirty="0"/>
          </a:p>
          <a:p>
            <a:pPr marL="0" indent="0" algn="r" rtl="1">
              <a:buNone/>
            </a:pPr>
            <a:endParaRPr lang="en-US" dirty="0"/>
          </a:p>
          <a:p>
            <a:pPr algn="r" rtl="1"/>
            <a:endParaRPr lang="en-US" b="1" dirty="0"/>
          </a:p>
          <a:p>
            <a:pPr algn="r" rtl="1"/>
            <a:endParaRPr lang="fa-IR" b="1" dirty="0"/>
          </a:p>
          <a:p>
            <a:pPr marL="0" indent="0" algn="r" rtl="1">
              <a:buNone/>
            </a:pPr>
            <a:endParaRPr lang="fa-IR" b="1" dirty="0"/>
          </a:p>
          <a:p>
            <a:pPr algn="r" rtl="1"/>
            <a:endParaRPr lang="en-US" dirty="0"/>
          </a:p>
        </p:txBody>
      </p:sp>
      <p:pic>
        <p:nvPicPr>
          <p:cNvPr id="4" name="Picture 3">
            <a:extLst>
              <a:ext uri="{FF2B5EF4-FFF2-40B4-BE49-F238E27FC236}">
                <a16:creationId xmlns:a16="http://schemas.microsoft.com/office/drawing/2014/main" id="{203CDF6D-6343-4CC9-9819-9C356B1CDA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8" y="399230"/>
            <a:ext cx="1407743" cy="563613"/>
          </a:xfrm>
          <a:prstGeom prst="rect">
            <a:avLst/>
          </a:prstGeom>
          <a:noFill/>
          <a:ln>
            <a:noFill/>
          </a:ln>
        </p:spPr>
      </p:pic>
      <p:graphicFrame>
        <p:nvGraphicFramePr>
          <p:cNvPr id="2" name="Table 1">
            <a:extLst>
              <a:ext uri="{FF2B5EF4-FFF2-40B4-BE49-F238E27FC236}">
                <a16:creationId xmlns:a16="http://schemas.microsoft.com/office/drawing/2014/main" id="{7017A830-D959-4D24-AA27-4DB7C23D34BD}"/>
              </a:ext>
            </a:extLst>
          </p:cNvPr>
          <p:cNvGraphicFramePr>
            <a:graphicFrameLocks noGrp="1"/>
          </p:cNvGraphicFramePr>
          <p:nvPr>
            <p:extLst>
              <p:ext uri="{D42A27DB-BD31-4B8C-83A1-F6EECF244321}">
                <p14:modId xmlns:p14="http://schemas.microsoft.com/office/powerpoint/2010/main" val="2537891919"/>
              </p:ext>
            </p:extLst>
          </p:nvPr>
        </p:nvGraphicFramePr>
        <p:xfrm>
          <a:off x="2841812" y="3650344"/>
          <a:ext cx="6544236" cy="2808426"/>
        </p:xfrm>
        <a:graphic>
          <a:graphicData uri="http://schemas.openxmlformats.org/drawingml/2006/table">
            <a:tbl>
              <a:tblPr firstRow="1" bandRow="1">
                <a:tableStyleId>{BC89EF96-8CEA-46FF-86C4-4CE0E7609802}</a:tableStyleId>
              </a:tblPr>
              <a:tblGrid>
                <a:gridCol w="2181412">
                  <a:extLst>
                    <a:ext uri="{9D8B030D-6E8A-4147-A177-3AD203B41FA5}">
                      <a16:colId xmlns:a16="http://schemas.microsoft.com/office/drawing/2014/main" val="2632901390"/>
                    </a:ext>
                  </a:extLst>
                </a:gridCol>
                <a:gridCol w="2181412">
                  <a:extLst>
                    <a:ext uri="{9D8B030D-6E8A-4147-A177-3AD203B41FA5}">
                      <a16:colId xmlns:a16="http://schemas.microsoft.com/office/drawing/2014/main" val="1306766723"/>
                    </a:ext>
                  </a:extLst>
                </a:gridCol>
                <a:gridCol w="2181412">
                  <a:extLst>
                    <a:ext uri="{9D8B030D-6E8A-4147-A177-3AD203B41FA5}">
                      <a16:colId xmlns:a16="http://schemas.microsoft.com/office/drawing/2014/main" val="519518126"/>
                    </a:ext>
                  </a:extLst>
                </a:gridCol>
              </a:tblGrid>
              <a:tr h="368371">
                <a:tc>
                  <a:txBody>
                    <a:bodyPr/>
                    <a:lstStyle/>
                    <a:p>
                      <a:pPr algn="ctr"/>
                      <a:r>
                        <a:rPr lang="ar-SA" sz="1500" b="0" dirty="0">
                          <a:cs typeface="B Zar" panose="00000400000000000000" pitchFamily="2" charset="-78"/>
                        </a:rPr>
                        <a:t>شهروند الکترونیک</a:t>
                      </a:r>
                      <a:r>
                        <a:rPr lang="fa-IR" sz="1500" b="0" dirty="0">
                          <a:cs typeface="B Zar" panose="00000400000000000000" pitchFamily="2" charset="-78"/>
                        </a:rPr>
                        <a:t> </a:t>
                      </a:r>
                      <a:endParaRPr lang="en-US" sz="1500" b="0" dirty="0">
                        <a:cs typeface="B Zar" panose="00000400000000000000" pitchFamily="2" charset="-78"/>
                      </a:endParaRPr>
                    </a:p>
                  </a:txBody>
                  <a:tcPr marL="78783" marR="78783" marT="39391" marB="39391" anchor="ctr"/>
                </a:tc>
                <a:tc>
                  <a:txBody>
                    <a:bodyPr/>
                    <a:lstStyle/>
                    <a:p>
                      <a:pPr algn="ctr"/>
                      <a:r>
                        <a:rPr lang="ar-SA" sz="1500" b="0" dirty="0">
                          <a:cs typeface="B Zar" panose="00000400000000000000" pitchFamily="2" charset="-78"/>
                        </a:rPr>
                        <a:t>فرهنگ عمومی</a:t>
                      </a:r>
                      <a:r>
                        <a:rPr lang="fa-IR" sz="1500" b="0" dirty="0">
                          <a:cs typeface="B Zar" panose="00000400000000000000" pitchFamily="2" charset="-78"/>
                        </a:rPr>
                        <a:t> </a:t>
                      </a:r>
                      <a:endParaRPr lang="en-US" sz="1500" b="0" dirty="0">
                        <a:cs typeface="B Zar" panose="00000400000000000000" pitchFamily="2" charset="-78"/>
                      </a:endParaRPr>
                    </a:p>
                  </a:txBody>
                  <a:tcPr marL="78783" marR="78783" marT="39391" marB="39391" anchor="ctr"/>
                </a:tc>
                <a:tc>
                  <a:txBody>
                    <a:bodyPr/>
                    <a:lstStyle/>
                    <a:p>
                      <a:pPr algn="ctr"/>
                      <a:r>
                        <a:rPr lang="fa-IR" sz="1500" b="0" dirty="0">
                          <a:cs typeface="B Zar" panose="00000400000000000000" pitchFamily="2" charset="-78"/>
                        </a:rPr>
                        <a:t>رسانه و اطلاع رسانی</a:t>
                      </a:r>
                      <a:endParaRPr lang="en-US" sz="1500" b="0" dirty="0">
                        <a:cs typeface="B Zar" panose="00000400000000000000" pitchFamily="2" charset="-78"/>
                      </a:endParaRPr>
                    </a:p>
                  </a:txBody>
                  <a:tcPr marL="78783" marR="78783" marT="39391" marB="39391" anchor="ctr"/>
                </a:tc>
                <a:extLst>
                  <a:ext uri="{0D108BD9-81ED-4DB2-BD59-A6C34878D82A}">
                    <a16:rowId xmlns:a16="http://schemas.microsoft.com/office/drawing/2014/main" val="3862322196"/>
                  </a:ext>
                </a:extLst>
              </a:tr>
              <a:tr h="416845">
                <a:tc>
                  <a:txBody>
                    <a:bodyPr/>
                    <a:lstStyle/>
                    <a:p>
                      <a:pPr algn="ctr"/>
                      <a:r>
                        <a:rPr lang="ar-SA" sz="1500" dirty="0">
                          <a:cs typeface="B Zar" panose="00000400000000000000" pitchFamily="2" charset="-78"/>
                        </a:rPr>
                        <a:t>بازی و سرگرمی</a:t>
                      </a:r>
                      <a:r>
                        <a:rPr lang="fa-IR" sz="1500" dirty="0">
                          <a:cs typeface="B Zar" panose="00000400000000000000" pitchFamily="2" charset="-78"/>
                        </a:rPr>
                        <a:t> </a:t>
                      </a:r>
                      <a:endParaRPr lang="en-US" sz="1500" dirty="0">
                        <a:cs typeface="B Zar" panose="00000400000000000000" pitchFamily="2" charset="-78"/>
                      </a:endParaRPr>
                    </a:p>
                  </a:txBody>
                  <a:tcPr marL="78783" marR="78783" marT="39391" marB="39391" anchor="ctr"/>
                </a:tc>
                <a:tc>
                  <a:txBody>
                    <a:bodyPr/>
                    <a:lstStyle/>
                    <a:p>
                      <a:pPr algn="ctr"/>
                      <a:r>
                        <a:rPr lang="ar-SA" sz="1500" dirty="0">
                          <a:cs typeface="B Zar" panose="00000400000000000000" pitchFamily="2" charset="-78"/>
                        </a:rPr>
                        <a:t>روانشناسی و مشاوره</a:t>
                      </a:r>
                      <a:r>
                        <a:rPr lang="fa-IR" sz="1500" dirty="0">
                          <a:cs typeface="B Zar" panose="00000400000000000000" pitchFamily="2" charset="-78"/>
                        </a:rPr>
                        <a:t> </a:t>
                      </a:r>
                      <a:endParaRPr lang="en-US" sz="1500" dirty="0">
                        <a:cs typeface="B Zar" panose="00000400000000000000" pitchFamily="2" charset="-78"/>
                      </a:endParaRPr>
                    </a:p>
                  </a:txBody>
                  <a:tcPr marL="78783" marR="78783" marT="39391" marB="39391" anchor="ctr"/>
                </a:tc>
                <a:tc>
                  <a:txBody>
                    <a:bodyPr/>
                    <a:lstStyle/>
                    <a:p>
                      <a:pPr algn="ctr"/>
                      <a:r>
                        <a:rPr lang="ar-SA" sz="1500" dirty="0">
                          <a:cs typeface="B Zar" panose="00000400000000000000" pitchFamily="2" charset="-78"/>
                        </a:rPr>
                        <a:t>ورزش و تندرستی</a:t>
                      </a:r>
                      <a:r>
                        <a:rPr lang="fa-IR" sz="1500" dirty="0">
                          <a:cs typeface="B Zar" panose="00000400000000000000" pitchFamily="2" charset="-78"/>
                        </a:rPr>
                        <a:t> </a:t>
                      </a:r>
                      <a:endParaRPr lang="en-US" sz="1500" dirty="0">
                        <a:cs typeface="B Zar" panose="00000400000000000000" pitchFamily="2" charset="-78"/>
                      </a:endParaRPr>
                    </a:p>
                  </a:txBody>
                  <a:tcPr marL="78783" marR="78783" marT="39391" marB="39391" anchor="ctr"/>
                </a:tc>
                <a:extLst>
                  <a:ext uri="{0D108BD9-81ED-4DB2-BD59-A6C34878D82A}">
                    <a16:rowId xmlns:a16="http://schemas.microsoft.com/office/drawing/2014/main" val="2088205469"/>
                  </a:ext>
                </a:extLst>
              </a:tr>
              <a:tr h="368371">
                <a:tc>
                  <a:txBody>
                    <a:bodyPr/>
                    <a:lstStyle/>
                    <a:p>
                      <a:pPr algn="ctr"/>
                      <a:r>
                        <a:rPr lang="ar-SA" sz="1500" dirty="0">
                          <a:cs typeface="B Zar" panose="00000400000000000000" pitchFamily="2" charset="-78"/>
                        </a:rPr>
                        <a:t>بهداشت و سلامت و تغذیه</a:t>
                      </a:r>
                      <a:r>
                        <a:rPr lang="fa-IR" sz="1500" dirty="0">
                          <a:cs typeface="B Zar" panose="00000400000000000000" pitchFamily="2" charset="-78"/>
                        </a:rPr>
                        <a:t> </a:t>
                      </a:r>
                      <a:endParaRPr lang="en-US" sz="1500" dirty="0">
                        <a:cs typeface="B Zar" panose="00000400000000000000" pitchFamily="2" charset="-78"/>
                      </a:endParaRPr>
                    </a:p>
                  </a:txBody>
                  <a:tcPr marL="78783" marR="78783" marT="39391" marB="39391" anchor="ctr"/>
                </a:tc>
                <a:tc>
                  <a:txBody>
                    <a:bodyPr/>
                    <a:lstStyle/>
                    <a:p>
                      <a:pPr algn="ctr"/>
                      <a:r>
                        <a:rPr lang="ar-SA" sz="1500" dirty="0">
                          <a:cs typeface="B Zar" panose="00000400000000000000" pitchFamily="2" charset="-78"/>
                        </a:rPr>
                        <a:t>سبک زندگی</a:t>
                      </a:r>
                      <a:r>
                        <a:rPr lang="fa-IR" sz="1500" dirty="0">
                          <a:cs typeface="B Zar" panose="00000400000000000000" pitchFamily="2" charset="-78"/>
                        </a:rPr>
                        <a:t> </a:t>
                      </a:r>
                      <a:endParaRPr lang="en-US" sz="1500" dirty="0">
                        <a:cs typeface="B Zar" panose="00000400000000000000" pitchFamily="2" charset="-78"/>
                      </a:endParaRPr>
                    </a:p>
                  </a:txBody>
                  <a:tcPr marL="78783" marR="78783" marT="39391" marB="39391" anchor="ctr"/>
                </a:tc>
                <a:tc>
                  <a:txBody>
                    <a:bodyPr/>
                    <a:lstStyle/>
                    <a:p>
                      <a:pPr algn="ctr"/>
                      <a:r>
                        <a:rPr lang="ar-SA" sz="1500" dirty="0">
                          <a:cs typeface="B Zar" panose="00000400000000000000" pitchFamily="2" charset="-78"/>
                        </a:rPr>
                        <a:t>گردشگری و محیط زیست</a:t>
                      </a:r>
                      <a:r>
                        <a:rPr lang="fa-IR" sz="1500" dirty="0">
                          <a:cs typeface="B Zar" panose="00000400000000000000" pitchFamily="2" charset="-78"/>
                        </a:rPr>
                        <a:t> </a:t>
                      </a:r>
                      <a:endParaRPr lang="en-US" sz="1500" dirty="0">
                        <a:cs typeface="B Zar" panose="00000400000000000000" pitchFamily="2" charset="-78"/>
                      </a:endParaRPr>
                    </a:p>
                  </a:txBody>
                  <a:tcPr marL="78783" marR="78783" marT="39391" marB="39391" anchor="ctr"/>
                </a:tc>
                <a:extLst>
                  <a:ext uri="{0D108BD9-81ED-4DB2-BD59-A6C34878D82A}">
                    <a16:rowId xmlns:a16="http://schemas.microsoft.com/office/drawing/2014/main" val="2170878955"/>
                  </a:ext>
                </a:extLst>
              </a:tr>
              <a:tr h="368371">
                <a:tc>
                  <a:txBody>
                    <a:bodyPr/>
                    <a:lstStyle/>
                    <a:p>
                      <a:pPr algn="ctr"/>
                      <a:r>
                        <a:rPr lang="ar-SA" sz="1500" dirty="0">
                          <a:cs typeface="B Zar" panose="00000400000000000000" pitchFamily="2" charset="-78"/>
                        </a:rPr>
                        <a:t>علمی و فن آوری</a:t>
                      </a:r>
                      <a:endParaRPr lang="en-US" sz="1500" dirty="0">
                        <a:cs typeface="B Zar" panose="00000400000000000000" pitchFamily="2" charset="-78"/>
                      </a:endParaRPr>
                    </a:p>
                  </a:txBody>
                  <a:tcPr marL="78783" marR="78783" marT="39391" marB="39391" anchor="ctr"/>
                </a:tc>
                <a:tc>
                  <a:txBody>
                    <a:bodyPr/>
                    <a:lstStyle/>
                    <a:p>
                      <a:pPr algn="ctr"/>
                      <a:r>
                        <a:rPr lang="ar-SA" sz="1500" dirty="0">
                          <a:cs typeface="B Zar" panose="00000400000000000000" pitchFamily="2" charset="-78"/>
                        </a:rPr>
                        <a:t>تعلیم و تربیت</a:t>
                      </a:r>
                      <a:endParaRPr lang="en-US" sz="1500" dirty="0">
                        <a:cs typeface="B Zar" panose="00000400000000000000" pitchFamily="2" charset="-78"/>
                      </a:endParaRPr>
                    </a:p>
                  </a:txBody>
                  <a:tcPr marL="78783" marR="78783" marT="39391" marB="39391" anchor="ctr"/>
                </a:tc>
                <a:tc>
                  <a:txBody>
                    <a:bodyPr/>
                    <a:lstStyle/>
                    <a:p>
                      <a:pPr algn="ctr"/>
                      <a:r>
                        <a:rPr lang="ar-SA" sz="1500" dirty="0">
                          <a:cs typeface="B Zar" panose="00000400000000000000" pitchFamily="2" charset="-78"/>
                        </a:rPr>
                        <a:t>ادبیات و زبان فارسی</a:t>
                      </a:r>
                      <a:r>
                        <a:rPr lang="fa-IR" sz="1500" dirty="0">
                          <a:cs typeface="B Zar" panose="00000400000000000000" pitchFamily="2" charset="-78"/>
                        </a:rPr>
                        <a:t> </a:t>
                      </a:r>
                      <a:endParaRPr lang="en-US" sz="1500" dirty="0">
                        <a:cs typeface="B Zar" panose="00000400000000000000" pitchFamily="2" charset="-78"/>
                      </a:endParaRPr>
                    </a:p>
                  </a:txBody>
                  <a:tcPr marL="78783" marR="78783" marT="39391" marB="39391" anchor="ctr"/>
                </a:tc>
                <a:extLst>
                  <a:ext uri="{0D108BD9-81ED-4DB2-BD59-A6C34878D82A}">
                    <a16:rowId xmlns:a16="http://schemas.microsoft.com/office/drawing/2014/main" val="3173061446"/>
                  </a:ext>
                </a:extLst>
              </a:tr>
              <a:tr h="643234">
                <a:tc>
                  <a:txBody>
                    <a:bodyPr/>
                    <a:lstStyle/>
                    <a:p>
                      <a:pPr algn="ctr"/>
                      <a:r>
                        <a:rPr lang="ar-SA" sz="1500" dirty="0">
                          <a:cs typeface="B Zar" panose="00000400000000000000" pitchFamily="2" charset="-78"/>
                        </a:rPr>
                        <a:t>آموزش های ( درسی و کمک درسی و...)</a:t>
                      </a:r>
                      <a:r>
                        <a:rPr lang="fa-IR" sz="1500" dirty="0">
                          <a:cs typeface="B Zar" panose="00000400000000000000" pitchFamily="2" charset="-78"/>
                        </a:rPr>
                        <a:t> </a:t>
                      </a:r>
                      <a:endParaRPr lang="en-US" sz="1500" dirty="0">
                        <a:cs typeface="B Zar" panose="00000400000000000000" pitchFamily="2" charset="-78"/>
                      </a:endParaRPr>
                    </a:p>
                  </a:txBody>
                  <a:tcPr marL="78783" marR="78783" marT="39391" marB="39391" anchor="ctr"/>
                </a:tc>
                <a:tc>
                  <a:txBody>
                    <a:bodyPr/>
                    <a:lstStyle/>
                    <a:p>
                      <a:pPr algn="ctr"/>
                      <a:r>
                        <a:rPr lang="ar-SA" sz="1500" dirty="0">
                          <a:cs typeface="B Zar" panose="00000400000000000000" pitchFamily="2" charset="-78"/>
                        </a:rPr>
                        <a:t>شبکه های اجتماعی</a:t>
                      </a:r>
                      <a:endParaRPr lang="en-US" sz="1500" dirty="0">
                        <a:cs typeface="B Zar" panose="00000400000000000000" pitchFamily="2" charset="-78"/>
                      </a:endParaRPr>
                    </a:p>
                  </a:txBody>
                  <a:tcPr marL="78783" marR="78783" marT="39391" marB="39391" anchor="ctr"/>
                </a:tc>
                <a:tc>
                  <a:txBody>
                    <a:bodyPr/>
                    <a:lstStyle/>
                    <a:p>
                      <a:pPr algn="ctr"/>
                      <a:r>
                        <a:rPr lang="ar-SA" sz="1500" dirty="0">
                          <a:cs typeface="B Zar" panose="00000400000000000000" pitchFamily="2" charset="-78"/>
                        </a:rPr>
                        <a:t>اقتصاد</a:t>
                      </a:r>
                      <a:endParaRPr lang="en-US" sz="1500" dirty="0">
                        <a:cs typeface="B Zar" panose="00000400000000000000" pitchFamily="2" charset="-78"/>
                      </a:endParaRPr>
                    </a:p>
                  </a:txBody>
                  <a:tcPr marL="78783" marR="78783" marT="39391" marB="39391" anchor="ctr"/>
                </a:tc>
                <a:extLst>
                  <a:ext uri="{0D108BD9-81ED-4DB2-BD59-A6C34878D82A}">
                    <a16:rowId xmlns:a16="http://schemas.microsoft.com/office/drawing/2014/main" val="1289415723"/>
                  </a:ext>
                </a:extLst>
              </a:tr>
              <a:tr h="6432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1500" dirty="0">
                          <a:cs typeface="B Zar" panose="00000400000000000000" pitchFamily="2" charset="-78"/>
                        </a:rPr>
                        <a:t>خانواده</a:t>
                      </a:r>
                      <a:r>
                        <a:rPr lang="fa-IR" sz="1500" dirty="0">
                          <a:cs typeface="B Zar" panose="00000400000000000000" pitchFamily="2" charset="-78"/>
                        </a:rPr>
                        <a:t> </a:t>
                      </a:r>
                      <a:r>
                        <a:rPr lang="ar-SA" sz="1500" dirty="0">
                          <a:cs typeface="B Zar" panose="00000400000000000000" pitchFamily="2" charset="-78"/>
                        </a:rPr>
                        <a:t>فرهنگی اجتماعی سیاسی </a:t>
                      </a:r>
                      <a:endParaRPr lang="fa-IR" sz="1500" dirty="0">
                        <a:cs typeface="B Zar" panose="00000400000000000000" pitchFamily="2" charset="-78"/>
                      </a:endParaRPr>
                    </a:p>
                    <a:p>
                      <a:pPr algn="ctr"/>
                      <a:endParaRPr lang="en-US" sz="1500" dirty="0">
                        <a:cs typeface="B Zar" panose="00000400000000000000" pitchFamily="2" charset="-78"/>
                      </a:endParaRPr>
                    </a:p>
                  </a:txBody>
                  <a:tcPr marL="78783" marR="78783" marT="39391" marB="39391" anchor="ctr"/>
                </a:tc>
                <a:tc>
                  <a:txBody>
                    <a:bodyPr/>
                    <a:lstStyle/>
                    <a:p>
                      <a:pPr algn="ctr"/>
                      <a:r>
                        <a:rPr lang="ar-SA" sz="1500" dirty="0">
                          <a:cs typeface="B Zar" panose="00000400000000000000" pitchFamily="2" charset="-78"/>
                        </a:rPr>
                        <a:t>کودک و نوجوان</a:t>
                      </a:r>
                      <a:r>
                        <a:rPr lang="fa-IR" sz="1500" dirty="0">
                          <a:cs typeface="B Zar" panose="00000400000000000000" pitchFamily="2" charset="-78"/>
                        </a:rPr>
                        <a:t> </a:t>
                      </a:r>
                      <a:endParaRPr lang="en-US" sz="1500" dirty="0">
                        <a:cs typeface="B Zar" panose="00000400000000000000" pitchFamily="2" charset="-78"/>
                      </a:endParaRPr>
                    </a:p>
                  </a:txBody>
                  <a:tcPr marL="78783" marR="78783" marT="39391" marB="39391" anchor="ctr"/>
                </a:tc>
                <a:tc>
                  <a:txBody>
                    <a:bodyPr/>
                    <a:lstStyle/>
                    <a:p>
                      <a:pPr algn="ctr"/>
                      <a:r>
                        <a:rPr lang="ar-SA" sz="1500" dirty="0">
                          <a:cs typeface="B Zar" panose="00000400000000000000" pitchFamily="2" charset="-78"/>
                        </a:rPr>
                        <a:t>هنری (سینما ....)</a:t>
                      </a:r>
                      <a:r>
                        <a:rPr lang="fa-IR" sz="1500" dirty="0">
                          <a:cs typeface="B Zar" panose="00000400000000000000" pitchFamily="2" charset="-78"/>
                        </a:rPr>
                        <a:t> </a:t>
                      </a:r>
                      <a:endParaRPr lang="en-US" sz="1500" dirty="0">
                        <a:cs typeface="B Zar" panose="00000400000000000000" pitchFamily="2" charset="-78"/>
                      </a:endParaRPr>
                    </a:p>
                  </a:txBody>
                  <a:tcPr marL="78783" marR="78783" marT="39391" marB="39391" anchor="ctr"/>
                </a:tc>
                <a:extLst>
                  <a:ext uri="{0D108BD9-81ED-4DB2-BD59-A6C34878D82A}">
                    <a16:rowId xmlns:a16="http://schemas.microsoft.com/office/drawing/2014/main" val="3762591315"/>
                  </a:ext>
                </a:extLst>
              </a:tr>
            </a:tbl>
          </a:graphicData>
        </a:graphic>
      </p:graphicFrame>
      <p:sp>
        <p:nvSpPr>
          <p:cNvPr id="5" name="TextBox 4">
            <a:extLst>
              <a:ext uri="{FF2B5EF4-FFF2-40B4-BE49-F238E27FC236}">
                <a16:creationId xmlns:a16="http://schemas.microsoft.com/office/drawing/2014/main" id="{D31706C7-7956-499F-BF06-7C19F1A00141}"/>
              </a:ext>
            </a:extLst>
          </p:cNvPr>
          <p:cNvSpPr txBox="1"/>
          <p:nvPr/>
        </p:nvSpPr>
        <p:spPr>
          <a:xfrm>
            <a:off x="8091054" y="578122"/>
            <a:ext cx="3847528" cy="769441"/>
          </a:xfrm>
          <a:prstGeom prst="rect">
            <a:avLst/>
          </a:prstGeom>
          <a:noFill/>
        </p:spPr>
        <p:txBody>
          <a:bodyPr wrap="none" rtlCol="0">
            <a:spAutoFit/>
          </a:bodyPr>
          <a:lstStyle/>
          <a:p>
            <a:pPr algn="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سرویس های محتوایی</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sp>
        <p:nvSpPr>
          <p:cNvPr id="6" name="TextBox 5">
            <a:extLst>
              <a:ext uri="{FF2B5EF4-FFF2-40B4-BE49-F238E27FC236}">
                <a16:creationId xmlns:a16="http://schemas.microsoft.com/office/drawing/2014/main" id="{EF68703F-2064-4C8C-9666-F35A88C64A4E}"/>
              </a:ext>
            </a:extLst>
          </p:cNvPr>
          <p:cNvSpPr txBox="1"/>
          <p:nvPr/>
        </p:nvSpPr>
        <p:spPr>
          <a:xfrm>
            <a:off x="253418" y="578121"/>
            <a:ext cx="2358338" cy="769441"/>
          </a:xfrm>
          <a:prstGeom prst="rect">
            <a:avLst/>
          </a:prstGeom>
          <a:noFill/>
        </p:spPr>
        <p:txBody>
          <a:bodyPr wrap="none" rtlCol="0">
            <a:spAutoFit/>
          </a:bodyPr>
          <a:lstStyle/>
          <a:p>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بخش چهارم</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spTree>
    <p:extLst>
      <p:ext uri="{BB962C8B-B14F-4D97-AF65-F5344CB8AC3E}">
        <p14:creationId xmlns:p14="http://schemas.microsoft.com/office/powerpoint/2010/main" val="1224560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969796-9171-40B6-A2EE-619A558FC8CF}"/>
              </a:ext>
            </a:extLst>
          </p:cNvPr>
          <p:cNvPicPr>
            <a:picLocks noChangeAspect="1"/>
          </p:cNvPicPr>
          <p:nvPr/>
        </p:nvPicPr>
        <p:blipFill>
          <a:blip r:embed="rId2"/>
          <a:stretch>
            <a:fillRect/>
          </a:stretch>
        </p:blipFill>
        <p:spPr>
          <a:xfrm>
            <a:off x="5394899" y="460929"/>
            <a:ext cx="1402202" cy="566977"/>
          </a:xfrm>
          <a:prstGeom prst="rect">
            <a:avLst/>
          </a:prstGeom>
        </p:spPr>
      </p:pic>
      <p:sp>
        <p:nvSpPr>
          <p:cNvPr id="3" name="Content Placeholder 2">
            <a:extLst>
              <a:ext uri="{FF2B5EF4-FFF2-40B4-BE49-F238E27FC236}">
                <a16:creationId xmlns:a16="http://schemas.microsoft.com/office/drawing/2014/main" id="{4CF73716-D3F9-44EF-81D2-678BAE5ED936}"/>
              </a:ext>
            </a:extLst>
          </p:cNvPr>
          <p:cNvSpPr>
            <a:spLocks noGrp="1"/>
          </p:cNvSpPr>
          <p:nvPr>
            <p:ph idx="1"/>
          </p:nvPr>
        </p:nvSpPr>
        <p:spPr>
          <a:xfrm>
            <a:off x="838200" y="2627312"/>
            <a:ext cx="10515600" cy="1603375"/>
          </a:xfrm>
        </p:spPr>
        <p:txBody>
          <a:bodyPr>
            <a:normAutofit/>
          </a:bodyPr>
          <a:lstStyle/>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سایر سرویس های سفارش مشتری </a:t>
            </a:r>
          </a:p>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بخش پنجم</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pic>
        <p:nvPicPr>
          <p:cNvPr id="5" name="Picture 4">
            <a:extLst>
              <a:ext uri="{FF2B5EF4-FFF2-40B4-BE49-F238E27FC236}">
                <a16:creationId xmlns:a16="http://schemas.microsoft.com/office/drawing/2014/main" id="{928FF613-E88F-4BB1-AE41-220154FE1FDF}"/>
              </a:ext>
            </a:extLst>
          </p:cNvPr>
          <p:cNvPicPr>
            <a:picLocks noChangeAspect="1"/>
          </p:cNvPicPr>
          <p:nvPr/>
        </p:nvPicPr>
        <p:blipFill>
          <a:blip r:embed="rId3"/>
          <a:stretch>
            <a:fillRect/>
          </a:stretch>
        </p:blipFill>
        <p:spPr>
          <a:xfrm>
            <a:off x="3163454" y="1938392"/>
            <a:ext cx="5865091" cy="2292295"/>
          </a:xfrm>
          <a:prstGeom prst="rect">
            <a:avLst/>
          </a:prstGeom>
        </p:spPr>
      </p:pic>
    </p:spTree>
    <p:extLst>
      <p:ext uri="{BB962C8B-B14F-4D97-AF65-F5344CB8AC3E}">
        <p14:creationId xmlns:p14="http://schemas.microsoft.com/office/powerpoint/2010/main" val="332412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5B08F2-1A9F-40E8-9EFE-CFD4EB9FC7B5}"/>
              </a:ext>
            </a:extLst>
          </p:cNvPr>
          <p:cNvSpPr>
            <a:spLocks noGrp="1"/>
          </p:cNvSpPr>
          <p:nvPr>
            <p:ph idx="1"/>
          </p:nvPr>
        </p:nvSpPr>
        <p:spPr/>
        <p:txBody>
          <a:bodyPr/>
          <a:lstStyle/>
          <a:p>
            <a:pPr marL="0" indent="0" algn="just"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فهرست موضوعات</a:t>
            </a:r>
          </a:p>
          <a:p>
            <a:pPr marL="0" indent="0" algn="just" rtl="1">
              <a:buNone/>
            </a:pPr>
            <a:r>
              <a:rPr lang="fa-IR" dirty="0">
                <a:solidFill>
                  <a:srgbClr val="002060"/>
                </a:solidFill>
                <a:cs typeface="B Zar" panose="00000400000000000000" pitchFamily="2" charset="-78"/>
              </a:rPr>
              <a:t>فصل اول : تاریخچه ، ساختار سازمانی و ماهیت وجودی </a:t>
            </a:r>
          </a:p>
          <a:p>
            <a:pPr marL="0" indent="0" algn="just" rtl="1">
              <a:buNone/>
            </a:pPr>
            <a:r>
              <a:rPr lang="fa-IR" dirty="0">
                <a:solidFill>
                  <a:srgbClr val="002060"/>
                </a:solidFill>
                <a:cs typeface="B Zar" panose="00000400000000000000" pitchFamily="2" charset="-78"/>
              </a:rPr>
              <a:t>فصل دوم :امکانات ، محصولات و خدمات</a:t>
            </a:r>
          </a:p>
          <a:p>
            <a:pPr marL="0" indent="0" algn="just" rtl="1">
              <a:buNone/>
            </a:pPr>
            <a:r>
              <a:rPr lang="fa-IR" dirty="0">
                <a:solidFill>
                  <a:srgbClr val="002060"/>
                </a:solidFill>
                <a:cs typeface="B Zar" panose="00000400000000000000" pitchFamily="2" charset="-78"/>
              </a:rPr>
              <a:t>فصل سوم :مشتریان سازمانی </a:t>
            </a:r>
            <a:endParaRPr lang="en-US" dirty="0">
              <a:solidFill>
                <a:srgbClr val="002060"/>
              </a:solidFill>
              <a:cs typeface="B Zar" panose="00000400000000000000" pitchFamily="2" charset="-78"/>
            </a:endParaRPr>
          </a:p>
          <a:p>
            <a:pPr marL="0" indent="0" algn="just" rtl="1">
              <a:buNone/>
            </a:pPr>
            <a:r>
              <a:rPr lang="fa-IR" dirty="0">
                <a:solidFill>
                  <a:srgbClr val="002060"/>
                </a:solidFill>
                <a:cs typeface="B Zar" panose="00000400000000000000" pitchFamily="2" charset="-78"/>
              </a:rPr>
              <a:t>فصل چهارم :طرح های مطالعاتی و اجرایی</a:t>
            </a:r>
            <a:endParaRPr lang="en-US" dirty="0">
              <a:solidFill>
                <a:srgbClr val="002060"/>
              </a:solidFill>
              <a:cs typeface="B Zar" panose="00000400000000000000" pitchFamily="2" charset="-78"/>
            </a:endParaRPr>
          </a:p>
          <a:p>
            <a:pPr marL="0" indent="0" algn="just" rtl="1">
              <a:buNone/>
            </a:pPr>
            <a:endParaRPr lang="en-US" dirty="0">
              <a:solidFill>
                <a:srgbClr val="002060"/>
              </a:solidFill>
              <a:cs typeface="B Zar" panose="00000400000000000000" pitchFamily="2" charset="-78"/>
            </a:endParaRPr>
          </a:p>
        </p:txBody>
      </p:sp>
      <p:pic>
        <p:nvPicPr>
          <p:cNvPr id="4" name="Picture 3">
            <a:extLst>
              <a:ext uri="{FF2B5EF4-FFF2-40B4-BE49-F238E27FC236}">
                <a16:creationId xmlns:a16="http://schemas.microsoft.com/office/drawing/2014/main" id="{C04303EB-C3BD-4AD5-BA08-C9A7E6B2E0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8" y="681037"/>
            <a:ext cx="1407743" cy="563613"/>
          </a:xfrm>
          <a:prstGeom prst="rect">
            <a:avLst/>
          </a:prstGeom>
          <a:noFill/>
          <a:ln>
            <a:noFill/>
          </a:ln>
        </p:spPr>
      </p:pic>
    </p:spTree>
    <p:extLst>
      <p:ext uri="{BB962C8B-B14F-4D97-AF65-F5344CB8AC3E}">
        <p14:creationId xmlns:p14="http://schemas.microsoft.com/office/powerpoint/2010/main" val="2477601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6E2E5B-1B85-4435-854B-D97282A999BB}"/>
              </a:ext>
            </a:extLst>
          </p:cNvPr>
          <p:cNvSpPr>
            <a:spLocks noGrp="1"/>
          </p:cNvSpPr>
          <p:nvPr>
            <p:ph idx="1"/>
          </p:nvPr>
        </p:nvSpPr>
        <p:spPr/>
        <p:txBody>
          <a:bodyPr/>
          <a:lstStyle/>
          <a:p>
            <a:pPr marL="0" indent="0" algn="ctr" rtl="1">
              <a:buNone/>
            </a:pPr>
            <a:endParaRPr lang="fa-IR" b="1" dirty="0"/>
          </a:p>
          <a:p>
            <a:pPr algn="just" rtl="1"/>
            <a:r>
              <a:rPr lang="fa-IR" dirty="0">
                <a:solidFill>
                  <a:srgbClr val="002060"/>
                </a:solidFill>
                <a:cs typeface="B Zar" panose="00000400000000000000" pitchFamily="2" charset="-78"/>
              </a:rPr>
              <a:t>سرویس سبد حمایت غذایی دولت مربوط به وزارت تعاون</a:t>
            </a:r>
          </a:p>
          <a:p>
            <a:pPr algn="just" rtl="1"/>
            <a:r>
              <a:rPr lang="fa-IR" dirty="0">
                <a:solidFill>
                  <a:srgbClr val="002060"/>
                </a:solidFill>
                <a:cs typeface="B Zar" panose="00000400000000000000" pitchFamily="2" charset="-78"/>
              </a:rPr>
              <a:t>سرویس های مربوط به مجلس شورای اسلامی</a:t>
            </a:r>
          </a:p>
          <a:p>
            <a:pPr algn="just" rtl="1"/>
            <a:r>
              <a:rPr lang="fa-IR" dirty="0">
                <a:solidFill>
                  <a:srgbClr val="002060"/>
                </a:solidFill>
                <a:cs typeface="B Zar" panose="00000400000000000000" pitchFamily="2" charset="-78"/>
              </a:rPr>
              <a:t>سرویس های مربوط به سازمان امور مالیاتی کشور</a:t>
            </a:r>
          </a:p>
          <a:p>
            <a:pPr algn="just" rtl="1"/>
            <a:r>
              <a:rPr lang="fa-IR" dirty="0">
                <a:solidFill>
                  <a:srgbClr val="002060"/>
                </a:solidFill>
                <a:cs typeface="B Zar" panose="00000400000000000000" pitchFamily="2" charset="-78"/>
              </a:rPr>
              <a:t>سرویس های هوشمند </a:t>
            </a:r>
            <a:r>
              <a:rPr lang="en-US" dirty="0">
                <a:solidFill>
                  <a:srgbClr val="002060"/>
                </a:solidFill>
                <a:cs typeface="B Zar" panose="00000400000000000000" pitchFamily="2" charset="-78"/>
              </a:rPr>
              <a:t>IN</a:t>
            </a:r>
            <a:r>
              <a:rPr lang="fa-IR" dirty="0">
                <a:solidFill>
                  <a:srgbClr val="002060"/>
                </a:solidFill>
                <a:cs typeface="B Zar" panose="00000400000000000000" pitchFamily="2" charset="-78"/>
              </a:rPr>
              <a:t> کشوری</a:t>
            </a:r>
          </a:p>
          <a:p>
            <a:pPr algn="just" rtl="1"/>
            <a:r>
              <a:rPr lang="fa-IR" dirty="0">
                <a:solidFill>
                  <a:srgbClr val="002060"/>
                </a:solidFill>
                <a:cs typeface="B Zar" panose="00000400000000000000" pitchFamily="2" charset="-78"/>
              </a:rPr>
              <a:t>وسایر سرویس ها ... .</a:t>
            </a:r>
          </a:p>
          <a:p>
            <a:pPr algn="r" rtl="1"/>
            <a:endParaRPr lang="fa-IR" dirty="0"/>
          </a:p>
          <a:p>
            <a:pPr algn="r" rtl="1"/>
            <a:endParaRPr lang="en-US" dirty="0"/>
          </a:p>
        </p:txBody>
      </p:sp>
      <p:pic>
        <p:nvPicPr>
          <p:cNvPr id="4" name="Picture 3">
            <a:extLst>
              <a:ext uri="{FF2B5EF4-FFF2-40B4-BE49-F238E27FC236}">
                <a16:creationId xmlns:a16="http://schemas.microsoft.com/office/drawing/2014/main" id="{6DE84880-2B4E-4BF6-A65F-16E4076D21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8" y="464293"/>
            <a:ext cx="1407743" cy="563613"/>
          </a:xfrm>
          <a:prstGeom prst="rect">
            <a:avLst/>
          </a:prstGeom>
          <a:noFill/>
          <a:ln>
            <a:noFill/>
          </a:ln>
        </p:spPr>
      </p:pic>
      <p:sp>
        <p:nvSpPr>
          <p:cNvPr id="2" name="TextBox 1">
            <a:extLst>
              <a:ext uri="{FF2B5EF4-FFF2-40B4-BE49-F238E27FC236}">
                <a16:creationId xmlns:a16="http://schemas.microsoft.com/office/drawing/2014/main" id="{AF1F6722-6707-48AA-85EF-3DAD5096B415}"/>
              </a:ext>
            </a:extLst>
          </p:cNvPr>
          <p:cNvSpPr txBox="1"/>
          <p:nvPr/>
        </p:nvSpPr>
        <p:spPr>
          <a:xfrm>
            <a:off x="3139100" y="1222438"/>
            <a:ext cx="5913798" cy="769441"/>
          </a:xfrm>
          <a:prstGeom prst="rect">
            <a:avLst/>
          </a:prstGeom>
          <a:noFill/>
        </p:spPr>
        <p:txBody>
          <a:bodyPr wrap="none" rtlCol="0">
            <a:spAutoFit/>
          </a:bodyPr>
          <a:lstStyle/>
          <a:p>
            <a:pPr algn="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سایر سرویس های سفارش مشتری </a:t>
            </a:r>
          </a:p>
        </p:txBody>
      </p:sp>
      <p:sp>
        <p:nvSpPr>
          <p:cNvPr id="5" name="TextBox 4">
            <a:extLst>
              <a:ext uri="{FF2B5EF4-FFF2-40B4-BE49-F238E27FC236}">
                <a16:creationId xmlns:a16="http://schemas.microsoft.com/office/drawing/2014/main" id="{8120E708-BC27-4146-BB45-493762C4CA6D}"/>
              </a:ext>
            </a:extLst>
          </p:cNvPr>
          <p:cNvSpPr txBox="1"/>
          <p:nvPr/>
        </p:nvSpPr>
        <p:spPr>
          <a:xfrm>
            <a:off x="212436" y="643185"/>
            <a:ext cx="2052165" cy="769441"/>
          </a:xfrm>
          <a:prstGeom prst="rect">
            <a:avLst/>
          </a:prstGeom>
          <a:noFill/>
        </p:spPr>
        <p:txBody>
          <a:bodyPr wrap="none" rtlCol="0">
            <a:spAutoFit/>
          </a:bodyPr>
          <a:lstStyle/>
          <a:p>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بخش پنجم</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spTree>
    <p:extLst>
      <p:ext uri="{BB962C8B-B14F-4D97-AF65-F5344CB8AC3E}">
        <p14:creationId xmlns:p14="http://schemas.microsoft.com/office/powerpoint/2010/main" val="3658800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EBAC1D-E74D-42BB-BF4D-103B85B3CC6A}"/>
              </a:ext>
            </a:extLst>
          </p:cNvPr>
          <p:cNvSpPr>
            <a:spLocks noGrp="1"/>
          </p:cNvSpPr>
          <p:nvPr>
            <p:ph idx="1"/>
          </p:nvPr>
        </p:nvSpPr>
        <p:spPr>
          <a:xfrm>
            <a:off x="838200" y="2650403"/>
            <a:ext cx="10515600" cy="1557193"/>
          </a:xfrm>
          <a:solidFill>
            <a:schemeClr val="accent6">
              <a:lumMod val="20000"/>
              <a:lumOff val="80000"/>
            </a:schemeClr>
          </a:solidFill>
        </p:spPr>
        <p:txBody>
          <a:bodyPr>
            <a:normAutofit/>
          </a:bodyPr>
          <a:lstStyle/>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فصل سوم </a:t>
            </a:r>
          </a:p>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مشتریان سازمانی</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pic>
        <p:nvPicPr>
          <p:cNvPr id="5" name="Picture 4">
            <a:extLst>
              <a:ext uri="{FF2B5EF4-FFF2-40B4-BE49-F238E27FC236}">
                <a16:creationId xmlns:a16="http://schemas.microsoft.com/office/drawing/2014/main" id="{6FED1E3B-F64A-48D8-9F8F-0A4B2B87F58E}"/>
              </a:ext>
            </a:extLst>
          </p:cNvPr>
          <p:cNvPicPr>
            <a:picLocks noChangeAspect="1"/>
          </p:cNvPicPr>
          <p:nvPr/>
        </p:nvPicPr>
        <p:blipFill>
          <a:blip r:embed="rId2"/>
          <a:stretch>
            <a:fillRect/>
          </a:stretch>
        </p:blipFill>
        <p:spPr>
          <a:xfrm>
            <a:off x="5346127" y="302594"/>
            <a:ext cx="1499746" cy="664522"/>
          </a:xfrm>
          <a:prstGeom prst="rect">
            <a:avLst/>
          </a:prstGeom>
        </p:spPr>
      </p:pic>
    </p:spTree>
    <p:extLst>
      <p:ext uri="{BB962C8B-B14F-4D97-AF65-F5344CB8AC3E}">
        <p14:creationId xmlns:p14="http://schemas.microsoft.com/office/powerpoint/2010/main" val="3617090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724" y="1093693"/>
            <a:ext cx="3676042" cy="1282914"/>
          </a:xfrm>
          <a:prstGeom prst="rect">
            <a:avLst/>
          </a:prstGeom>
        </p:spPr>
      </p:pic>
      <p:pic>
        <p:nvPicPr>
          <p:cNvPr id="3" name="Picture 2">
            <a:extLst>
              <a:ext uri="{FF2B5EF4-FFF2-40B4-BE49-F238E27FC236}">
                <a16:creationId xmlns:a16="http://schemas.microsoft.com/office/drawing/2014/main" id="{EAB525F1-226E-4DD2-B642-E7F218BB3F3B}"/>
              </a:ext>
            </a:extLst>
          </p:cNvPr>
          <p:cNvPicPr>
            <a:picLocks noChangeAspect="1"/>
          </p:cNvPicPr>
          <p:nvPr/>
        </p:nvPicPr>
        <p:blipFill>
          <a:blip r:embed="rId3"/>
          <a:stretch>
            <a:fillRect/>
          </a:stretch>
        </p:blipFill>
        <p:spPr>
          <a:xfrm>
            <a:off x="5345872" y="429171"/>
            <a:ext cx="1499746" cy="664522"/>
          </a:xfrm>
          <a:prstGeom prst="rect">
            <a:avLst/>
          </a:prstGeom>
        </p:spPr>
      </p:pic>
      <p:pic>
        <p:nvPicPr>
          <p:cNvPr id="7" name="Picture 6">
            <a:extLst>
              <a:ext uri="{FF2B5EF4-FFF2-40B4-BE49-F238E27FC236}">
                <a16:creationId xmlns:a16="http://schemas.microsoft.com/office/drawing/2014/main" id="{4EDBDE26-C5E2-4FD0-96D1-CC2DAA50B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316" y="1962162"/>
            <a:ext cx="9942857" cy="4466667"/>
          </a:xfrm>
          <a:prstGeom prst="rect">
            <a:avLst/>
          </a:prstGeom>
        </p:spPr>
      </p:pic>
    </p:spTree>
    <p:extLst>
      <p:ext uri="{BB962C8B-B14F-4D97-AF65-F5344CB8AC3E}">
        <p14:creationId xmlns:p14="http://schemas.microsoft.com/office/powerpoint/2010/main" val="4236652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FECBA-55FF-4596-AA22-8E1B57A733D0}"/>
              </a:ext>
            </a:extLst>
          </p:cNvPr>
          <p:cNvSpPr>
            <a:spLocks noGrp="1"/>
          </p:cNvSpPr>
          <p:nvPr>
            <p:ph idx="1"/>
          </p:nvPr>
        </p:nvSpPr>
        <p:spPr>
          <a:xfrm>
            <a:off x="838200" y="2674649"/>
            <a:ext cx="10515600" cy="1508702"/>
          </a:xfrm>
        </p:spPr>
        <p:txBody>
          <a:bodyPr/>
          <a:lstStyle/>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فصل چهارم</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طرح های مطالعاتی و اجرایی</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a:p>
            <a:pPr marL="0" indent="0" algn="r" rtl="1">
              <a:buNone/>
            </a:pPr>
            <a:endParaRPr lang="en-US" sz="3600" b="1" dirty="0"/>
          </a:p>
          <a:p>
            <a:pPr marL="0" indent="0" algn="r" rtl="1">
              <a:buNone/>
            </a:pPr>
            <a:endParaRPr lang="fa-IR" dirty="0"/>
          </a:p>
          <a:p>
            <a:pPr algn="r" rtl="1"/>
            <a:endParaRPr lang="en-US" dirty="0"/>
          </a:p>
        </p:txBody>
      </p:sp>
      <p:pic>
        <p:nvPicPr>
          <p:cNvPr id="4" name="Picture 3">
            <a:extLst>
              <a:ext uri="{FF2B5EF4-FFF2-40B4-BE49-F238E27FC236}">
                <a16:creationId xmlns:a16="http://schemas.microsoft.com/office/drawing/2014/main" id="{CE071245-2556-4AFE-A081-38EB3A4A85A6}"/>
              </a:ext>
            </a:extLst>
          </p:cNvPr>
          <p:cNvPicPr>
            <a:picLocks noChangeAspect="1"/>
          </p:cNvPicPr>
          <p:nvPr/>
        </p:nvPicPr>
        <p:blipFill>
          <a:blip r:embed="rId2"/>
          <a:stretch>
            <a:fillRect/>
          </a:stretch>
        </p:blipFill>
        <p:spPr>
          <a:xfrm>
            <a:off x="5394899" y="439761"/>
            <a:ext cx="1402202" cy="560881"/>
          </a:xfrm>
          <a:prstGeom prst="rect">
            <a:avLst/>
          </a:prstGeom>
        </p:spPr>
      </p:pic>
    </p:spTree>
    <p:extLst>
      <p:ext uri="{BB962C8B-B14F-4D97-AF65-F5344CB8AC3E}">
        <p14:creationId xmlns:p14="http://schemas.microsoft.com/office/powerpoint/2010/main" val="2576585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C92905-A061-4DD0-BD35-B96F735F75B0}"/>
              </a:ext>
            </a:extLst>
          </p:cNvPr>
          <p:cNvSpPr>
            <a:spLocks noGrp="1"/>
          </p:cNvSpPr>
          <p:nvPr>
            <p:ph idx="1"/>
          </p:nvPr>
        </p:nvSpPr>
        <p:spPr/>
        <p:txBody>
          <a:bodyPr>
            <a:normAutofit/>
          </a:bodyPr>
          <a:lstStyle/>
          <a:p>
            <a:pPr algn="just" rtl="1"/>
            <a:r>
              <a:rPr lang="fa-IR" b="1" dirty="0">
                <a:solidFill>
                  <a:srgbClr val="002060"/>
                </a:solidFill>
                <a:cs typeface="B Zar" panose="00000400000000000000" pitchFamily="2" charset="-78"/>
              </a:rPr>
              <a:t>وب سایت سلامت زنان</a:t>
            </a:r>
            <a:r>
              <a:rPr lang="en-US" b="1" dirty="0">
                <a:solidFill>
                  <a:srgbClr val="002060"/>
                </a:solidFill>
                <a:cs typeface="B Zar" panose="00000400000000000000" pitchFamily="2" charset="-78"/>
              </a:rPr>
              <a:t>www.salamatezanan.ir </a:t>
            </a:r>
            <a:endParaRPr lang="fa-IR" b="1" dirty="0">
              <a:solidFill>
                <a:srgbClr val="002060"/>
              </a:solidFill>
              <a:cs typeface="B Zar" panose="00000400000000000000" pitchFamily="2" charset="-78"/>
            </a:endParaRPr>
          </a:p>
          <a:p>
            <a:pPr marL="0" indent="0" algn="just" rtl="1">
              <a:buNone/>
            </a:pPr>
            <a:endParaRPr lang="fa-IR" b="1" dirty="0"/>
          </a:p>
          <a:p>
            <a:pPr marL="0" indent="0" algn="just" rtl="1">
              <a:buNone/>
            </a:pPr>
            <a:endParaRPr lang="fa-IR" b="1" dirty="0"/>
          </a:p>
          <a:p>
            <a:pPr marL="0" indent="0" algn="just" rtl="1">
              <a:buNone/>
            </a:pPr>
            <a:endParaRPr lang="fa-IR" b="1" dirty="0"/>
          </a:p>
          <a:p>
            <a:pPr marL="0" indent="0" algn="just" rtl="1">
              <a:buNone/>
            </a:pPr>
            <a:endParaRPr lang="fa-IR" dirty="0"/>
          </a:p>
        </p:txBody>
      </p:sp>
      <p:pic>
        <p:nvPicPr>
          <p:cNvPr id="5" name="Picture 4">
            <a:extLst>
              <a:ext uri="{FF2B5EF4-FFF2-40B4-BE49-F238E27FC236}">
                <a16:creationId xmlns:a16="http://schemas.microsoft.com/office/drawing/2014/main" id="{670F722B-C974-438C-AE8C-5645AA0E0345}"/>
              </a:ext>
            </a:extLst>
          </p:cNvPr>
          <p:cNvPicPr>
            <a:picLocks noChangeAspect="1"/>
          </p:cNvPicPr>
          <p:nvPr/>
        </p:nvPicPr>
        <p:blipFill>
          <a:blip r:embed="rId2"/>
          <a:stretch>
            <a:fillRect/>
          </a:stretch>
        </p:blipFill>
        <p:spPr>
          <a:xfrm>
            <a:off x="5394899" y="467025"/>
            <a:ext cx="1402202" cy="560881"/>
          </a:xfrm>
          <a:prstGeom prst="rect">
            <a:avLst/>
          </a:prstGeom>
        </p:spPr>
      </p:pic>
      <p:sp>
        <p:nvSpPr>
          <p:cNvPr id="6" name="TextBox 5">
            <a:extLst>
              <a:ext uri="{FF2B5EF4-FFF2-40B4-BE49-F238E27FC236}">
                <a16:creationId xmlns:a16="http://schemas.microsoft.com/office/drawing/2014/main" id="{8B4A6CE9-710B-416B-AF31-8811C0F3AE29}"/>
              </a:ext>
            </a:extLst>
          </p:cNvPr>
          <p:cNvSpPr txBox="1"/>
          <p:nvPr/>
        </p:nvSpPr>
        <p:spPr>
          <a:xfrm>
            <a:off x="3627215" y="1056184"/>
            <a:ext cx="4937570" cy="769441"/>
          </a:xfrm>
          <a:prstGeom prst="rect">
            <a:avLst/>
          </a:prstGeom>
          <a:noFill/>
        </p:spPr>
        <p:txBody>
          <a:bodyPr wrap="none" rtlCol="0">
            <a:spAutoFit/>
          </a:bodyPr>
          <a:lstStyle/>
          <a:p>
            <a:pPr algn="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طرح های مطالعاتی و اجرایی</a:t>
            </a:r>
          </a:p>
        </p:txBody>
      </p:sp>
      <p:sp>
        <p:nvSpPr>
          <p:cNvPr id="8" name="TextBox 7">
            <a:extLst>
              <a:ext uri="{FF2B5EF4-FFF2-40B4-BE49-F238E27FC236}">
                <a16:creationId xmlns:a16="http://schemas.microsoft.com/office/drawing/2014/main" id="{EF977978-7D45-404C-8F7B-5CE0D85BAE4F}"/>
              </a:ext>
            </a:extLst>
          </p:cNvPr>
          <p:cNvSpPr txBox="1"/>
          <p:nvPr/>
        </p:nvSpPr>
        <p:spPr>
          <a:xfrm>
            <a:off x="240146" y="643185"/>
            <a:ext cx="2197792" cy="769441"/>
          </a:xfrm>
          <a:prstGeom prst="rect">
            <a:avLst/>
          </a:prstGeom>
          <a:noFill/>
        </p:spPr>
        <p:txBody>
          <a:bodyPr wrap="square" rtlCol="0">
            <a:spAutoFit/>
          </a:bodyPr>
          <a:lstStyle/>
          <a:p>
            <a:pPr algn="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فصل چهارم</a:t>
            </a:r>
          </a:p>
        </p:txBody>
      </p:sp>
      <p:pic>
        <p:nvPicPr>
          <p:cNvPr id="9" name="Picture 8">
            <a:extLst>
              <a:ext uri="{FF2B5EF4-FFF2-40B4-BE49-F238E27FC236}">
                <a16:creationId xmlns:a16="http://schemas.microsoft.com/office/drawing/2014/main" id="{281F6DC3-8E0D-42B2-B010-A2CDFDDE3687}"/>
              </a:ext>
            </a:extLst>
          </p:cNvPr>
          <p:cNvPicPr>
            <a:picLocks noChangeAspect="1"/>
          </p:cNvPicPr>
          <p:nvPr/>
        </p:nvPicPr>
        <p:blipFill>
          <a:blip r:embed="rId3"/>
          <a:stretch>
            <a:fillRect/>
          </a:stretch>
        </p:blipFill>
        <p:spPr>
          <a:xfrm>
            <a:off x="1658084" y="2277342"/>
            <a:ext cx="7473630" cy="4466831"/>
          </a:xfrm>
          <a:prstGeom prst="rect">
            <a:avLst/>
          </a:prstGeom>
        </p:spPr>
      </p:pic>
    </p:spTree>
    <p:extLst>
      <p:ext uri="{BB962C8B-B14F-4D97-AF65-F5344CB8AC3E}">
        <p14:creationId xmlns:p14="http://schemas.microsoft.com/office/powerpoint/2010/main" val="2941122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C7096-2089-47C5-B371-4BA54E031EE5}"/>
              </a:ext>
            </a:extLst>
          </p:cNvPr>
          <p:cNvSpPr>
            <a:spLocks noGrp="1"/>
          </p:cNvSpPr>
          <p:nvPr>
            <p:ph idx="1"/>
          </p:nvPr>
        </p:nvSpPr>
        <p:spPr/>
        <p:txBody>
          <a:bodyPr/>
          <a:lstStyle/>
          <a:p>
            <a:pPr algn="just" rtl="1"/>
            <a:r>
              <a:rPr lang="fa-IR" b="1" dirty="0">
                <a:solidFill>
                  <a:srgbClr val="002060"/>
                </a:solidFill>
                <a:cs typeface="B Zar" panose="00000400000000000000" pitchFamily="2" charset="-78"/>
              </a:rPr>
              <a:t>سامانه تبینو (وب سایت ، اپلیکیشن نوبت دهی و مشاوره تلفنی)</a:t>
            </a:r>
          </a:p>
          <a:p>
            <a:pPr marL="0" indent="0" algn="just" rtl="1">
              <a:buNone/>
            </a:pPr>
            <a:r>
              <a:rPr lang="fa-IR" sz="1800" dirty="0">
                <a:cs typeface="B Zar" panose="00000400000000000000" pitchFamily="2" charset="-78"/>
              </a:rPr>
              <a:t>اپلیکیشن موبایل و وب سایت شامل اطلاعات پزشکان ( بیوگرافی ، آدرس ، خدمات وبژه ای که ارائه می دهد و...) . علاوه بر آن هر پزشک شماره </a:t>
            </a:r>
            <a:r>
              <a:rPr lang="en-US" sz="1800" dirty="0">
                <a:cs typeface="B Zar" panose="00000400000000000000" pitchFamily="2" charset="-78"/>
              </a:rPr>
              <a:t>IN </a:t>
            </a:r>
            <a:r>
              <a:rPr lang="fa-IR" sz="1800" dirty="0">
                <a:cs typeface="B Zar" panose="00000400000000000000" pitchFamily="2" charset="-78"/>
              </a:rPr>
              <a:t>مخصوص به خود را خواهد داشت و متقاضی به وسیله آن می تواند با پزشک تماس تلفنی از این طریق برقرار کند. آدرس پزشک در نقشه جغرافیایی به متقاضی نمایش داده می شود و با تعیین آدرس متقاضی نزدیک ترین پزشک به وی مشخص می گردد.</a:t>
            </a:r>
          </a:p>
          <a:p>
            <a:pPr algn="r" rtl="1"/>
            <a:endParaRPr lang="en-US" dirty="0"/>
          </a:p>
        </p:txBody>
      </p:sp>
      <p:pic>
        <p:nvPicPr>
          <p:cNvPr id="5" name="Picture 4">
            <a:extLst>
              <a:ext uri="{FF2B5EF4-FFF2-40B4-BE49-F238E27FC236}">
                <a16:creationId xmlns:a16="http://schemas.microsoft.com/office/drawing/2014/main" id="{EFF2EB68-832F-4928-8346-D84682D5E865}"/>
              </a:ext>
            </a:extLst>
          </p:cNvPr>
          <p:cNvPicPr>
            <a:picLocks noChangeAspect="1"/>
          </p:cNvPicPr>
          <p:nvPr/>
        </p:nvPicPr>
        <p:blipFill>
          <a:blip r:embed="rId2"/>
          <a:stretch>
            <a:fillRect/>
          </a:stretch>
        </p:blipFill>
        <p:spPr>
          <a:xfrm>
            <a:off x="987115" y="3304080"/>
            <a:ext cx="3553920" cy="3553920"/>
          </a:xfrm>
          <a:prstGeom prst="rect">
            <a:avLst/>
          </a:prstGeom>
        </p:spPr>
      </p:pic>
      <p:pic>
        <p:nvPicPr>
          <p:cNvPr id="6" name="Picture 5">
            <a:extLst>
              <a:ext uri="{FF2B5EF4-FFF2-40B4-BE49-F238E27FC236}">
                <a16:creationId xmlns:a16="http://schemas.microsoft.com/office/drawing/2014/main" id="{C7DE5C21-76AF-4255-A5E3-FBCAA680B6F6}"/>
              </a:ext>
            </a:extLst>
          </p:cNvPr>
          <p:cNvPicPr>
            <a:picLocks noChangeAspect="1"/>
          </p:cNvPicPr>
          <p:nvPr/>
        </p:nvPicPr>
        <p:blipFill>
          <a:blip r:embed="rId3"/>
          <a:stretch>
            <a:fillRect/>
          </a:stretch>
        </p:blipFill>
        <p:spPr>
          <a:xfrm>
            <a:off x="4401356" y="3238078"/>
            <a:ext cx="3623195" cy="3619922"/>
          </a:xfrm>
          <a:prstGeom prst="rect">
            <a:avLst/>
          </a:prstGeom>
        </p:spPr>
      </p:pic>
      <p:pic>
        <p:nvPicPr>
          <p:cNvPr id="7" name="Picture 6">
            <a:extLst>
              <a:ext uri="{FF2B5EF4-FFF2-40B4-BE49-F238E27FC236}">
                <a16:creationId xmlns:a16="http://schemas.microsoft.com/office/drawing/2014/main" id="{2A1AFD86-A2A2-4455-A49C-9647A9E5AD53}"/>
              </a:ext>
            </a:extLst>
          </p:cNvPr>
          <p:cNvPicPr>
            <a:picLocks noChangeAspect="1"/>
          </p:cNvPicPr>
          <p:nvPr/>
        </p:nvPicPr>
        <p:blipFill>
          <a:blip r:embed="rId4"/>
          <a:stretch>
            <a:fillRect/>
          </a:stretch>
        </p:blipFill>
        <p:spPr>
          <a:xfrm>
            <a:off x="7650966" y="3151868"/>
            <a:ext cx="3702834" cy="3706132"/>
          </a:xfrm>
          <a:prstGeom prst="rect">
            <a:avLst/>
          </a:prstGeom>
        </p:spPr>
      </p:pic>
      <p:pic>
        <p:nvPicPr>
          <p:cNvPr id="8" name="Picture 7">
            <a:extLst>
              <a:ext uri="{FF2B5EF4-FFF2-40B4-BE49-F238E27FC236}">
                <a16:creationId xmlns:a16="http://schemas.microsoft.com/office/drawing/2014/main" id="{7F28362F-08CD-4361-A6C5-4A6360C219DB}"/>
              </a:ext>
            </a:extLst>
          </p:cNvPr>
          <p:cNvPicPr>
            <a:picLocks noChangeAspect="1"/>
          </p:cNvPicPr>
          <p:nvPr/>
        </p:nvPicPr>
        <p:blipFill>
          <a:blip r:embed="rId5"/>
          <a:stretch>
            <a:fillRect/>
          </a:stretch>
        </p:blipFill>
        <p:spPr>
          <a:xfrm>
            <a:off x="5394899" y="467025"/>
            <a:ext cx="1402202" cy="560881"/>
          </a:xfrm>
          <a:prstGeom prst="rect">
            <a:avLst/>
          </a:prstGeom>
        </p:spPr>
      </p:pic>
      <p:pic>
        <p:nvPicPr>
          <p:cNvPr id="2" name="Picture 1">
            <a:extLst>
              <a:ext uri="{FF2B5EF4-FFF2-40B4-BE49-F238E27FC236}">
                <a16:creationId xmlns:a16="http://schemas.microsoft.com/office/drawing/2014/main" id="{499B9AE6-376A-499F-B8A8-96DE16E0AE49}"/>
              </a:ext>
            </a:extLst>
          </p:cNvPr>
          <p:cNvPicPr>
            <a:picLocks noChangeAspect="1"/>
          </p:cNvPicPr>
          <p:nvPr/>
        </p:nvPicPr>
        <p:blipFill>
          <a:blip r:embed="rId6"/>
          <a:stretch>
            <a:fillRect/>
          </a:stretch>
        </p:blipFill>
        <p:spPr>
          <a:xfrm>
            <a:off x="7149123" y="747465"/>
            <a:ext cx="4706520" cy="640135"/>
          </a:xfrm>
          <a:prstGeom prst="rect">
            <a:avLst/>
          </a:prstGeom>
        </p:spPr>
      </p:pic>
      <p:pic>
        <p:nvPicPr>
          <p:cNvPr id="4" name="Picture 3">
            <a:extLst>
              <a:ext uri="{FF2B5EF4-FFF2-40B4-BE49-F238E27FC236}">
                <a16:creationId xmlns:a16="http://schemas.microsoft.com/office/drawing/2014/main" id="{C9BB7BFF-3A3D-4C76-9200-830E84650FED}"/>
              </a:ext>
            </a:extLst>
          </p:cNvPr>
          <p:cNvPicPr>
            <a:picLocks noChangeAspect="1"/>
          </p:cNvPicPr>
          <p:nvPr/>
        </p:nvPicPr>
        <p:blipFill>
          <a:blip r:embed="rId7"/>
          <a:stretch>
            <a:fillRect/>
          </a:stretch>
        </p:blipFill>
        <p:spPr>
          <a:xfrm>
            <a:off x="336357" y="753561"/>
            <a:ext cx="1975275" cy="627942"/>
          </a:xfrm>
          <a:prstGeom prst="rect">
            <a:avLst/>
          </a:prstGeom>
        </p:spPr>
      </p:pic>
    </p:spTree>
    <p:extLst>
      <p:ext uri="{BB962C8B-B14F-4D97-AF65-F5344CB8AC3E}">
        <p14:creationId xmlns:p14="http://schemas.microsoft.com/office/powerpoint/2010/main" val="3442985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5CFFC-AF89-426F-8F6E-4FD581A0A6ED}"/>
              </a:ext>
            </a:extLst>
          </p:cNvPr>
          <p:cNvSpPr>
            <a:spLocks noGrp="1"/>
          </p:cNvSpPr>
          <p:nvPr>
            <p:ph idx="1"/>
          </p:nvPr>
        </p:nvSpPr>
        <p:spPr/>
        <p:txBody>
          <a:bodyPr>
            <a:normAutofit fontScale="32500" lnSpcReduction="20000"/>
          </a:bodyPr>
          <a:lstStyle/>
          <a:p>
            <a:pPr algn="just" rtl="1"/>
            <a:r>
              <a:rPr lang="fa-IR" sz="5900" b="1" dirty="0">
                <a:solidFill>
                  <a:srgbClr val="002060"/>
                </a:solidFill>
                <a:cs typeface="B Zar" panose="00000400000000000000" pitchFamily="2" charset="-78"/>
              </a:rPr>
              <a:t>وب سایت سلامت با محتواهای مولتی مدیا </a:t>
            </a:r>
          </a:p>
          <a:p>
            <a:pPr algn="just" rtl="1">
              <a:lnSpc>
                <a:spcPct val="120000"/>
              </a:lnSpc>
              <a:buFont typeface="Courier New" panose="02070309020205020404" pitchFamily="49" charset="0"/>
              <a:buChar char="o"/>
            </a:pPr>
            <a:r>
              <a:rPr lang="fa-IR" sz="4300" dirty="0">
                <a:cs typeface="B Zar" panose="00000400000000000000" pitchFamily="2" charset="-78"/>
              </a:rPr>
              <a:t>وب سایت سلامت  شامل ویدیوهای پزشکی است . این ویدیوها می توانند از طریق ترجمه یا باز نشر ویدیوهای موجود یا تهیه ویدیو از پزشکان فراهم شوند .(هم چنین می توان با مشارکت دادن پزشکان از طریق ارسال فیلم های آموزشی از خودشان این محتواها را تامین کرد .)</a:t>
            </a:r>
          </a:p>
          <a:p>
            <a:pPr algn="just" rtl="1">
              <a:lnSpc>
                <a:spcPct val="120000"/>
              </a:lnSpc>
              <a:buFont typeface="Courier New" panose="02070309020205020404" pitchFamily="49" charset="0"/>
              <a:buChar char="o"/>
            </a:pPr>
            <a:r>
              <a:rPr lang="fa-IR" sz="4300" dirty="0">
                <a:cs typeface="B Zar" panose="00000400000000000000" pitchFamily="2" charset="-78"/>
              </a:rPr>
              <a:t>وب سایت و اپیلیکیشن موبایل  با موضوع   بانک  های اطلاعاتی مانند : اطلاعات مشاغل ، بیمارستان ، پزشکان ، دارو ها، بیماری ها ، فرهنگ نامه لغات پرکاربرد پزشکی ، کتابخانه پزشکی و ... .</a:t>
            </a:r>
          </a:p>
          <a:p>
            <a:pPr algn="just" rtl="1">
              <a:lnSpc>
                <a:spcPct val="120000"/>
              </a:lnSpc>
              <a:buFont typeface="Courier New" panose="02070309020205020404" pitchFamily="49" charset="0"/>
              <a:buChar char="o"/>
            </a:pPr>
            <a:r>
              <a:rPr lang="fa-IR" sz="4300" dirty="0">
                <a:cs typeface="B Zar" panose="00000400000000000000" pitchFamily="2" charset="-78"/>
              </a:rPr>
              <a:t>وب سایت با محتوای صوتی . مثلا کتاب های صوتی ، آموزش هایی در حوزه پزشکی و سلامت از طریق شنیداری ، قصه های کودکانه و ... .</a:t>
            </a:r>
          </a:p>
          <a:p>
            <a:pPr algn="just" rtl="1">
              <a:lnSpc>
                <a:spcPct val="120000"/>
              </a:lnSpc>
              <a:buFont typeface="Courier New" panose="02070309020205020404" pitchFamily="49" charset="0"/>
              <a:buChar char="o"/>
            </a:pPr>
            <a:r>
              <a:rPr lang="fa-IR" sz="4300" dirty="0">
                <a:cs typeface="B Zar" panose="00000400000000000000" pitchFamily="2" charset="-78"/>
              </a:rPr>
              <a:t>وب سایت یا اپیلیکیشن جهت برگزاری مسابقات در حوزه سلامت مانند : چالش عکس ایرانی ،  عکس نوزاد ، خاطرات پزشکی ، پزشک برتر ، مطالب ارسالی و مسابقات مختلف پیامکی و تحت وب و ... .</a:t>
            </a:r>
          </a:p>
          <a:p>
            <a:pPr algn="just" rtl="1">
              <a:lnSpc>
                <a:spcPct val="120000"/>
              </a:lnSpc>
              <a:buFont typeface="Courier New" panose="02070309020205020404" pitchFamily="49" charset="0"/>
              <a:buChar char="o"/>
            </a:pPr>
            <a:r>
              <a:rPr lang="fa-IR" sz="4300" dirty="0">
                <a:cs typeface="B Zar" panose="00000400000000000000" pitchFamily="2" charset="-78"/>
              </a:rPr>
              <a:t>وب سایت و اپیلیکیشن برای پرسش و پاسخ در حوزه سلامت . افراد با مراجعه به آن بتوانند سوالات خود را از طرق مختلف ( درج سوال در سایت یا اپیلیکیشن ، ایمیل ، شبکه های اجتماعی ، پیامکی و ..) مطرح کنند .</a:t>
            </a:r>
          </a:p>
          <a:p>
            <a:pPr algn="just" rtl="1">
              <a:lnSpc>
                <a:spcPct val="120000"/>
              </a:lnSpc>
              <a:buFont typeface="Courier New" panose="02070309020205020404" pitchFamily="49" charset="0"/>
              <a:buChar char="o"/>
            </a:pPr>
            <a:r>
              <a:rPr lang="fa-IR" sz="4300" dirty="0">
                <a:cs typeface="B Zar" panose="00000400000000000000" pitchFamily="2" charset="-78"/>
              </a:rPr>
              <a:t>وب سایت و اپیلیکیشن موبایل های محاسبه گر در حوزه سلامت مانند : محاسبه اضافه وزن و کالری ، محاسبه موعد زایمان و.... . </a:t>
            </a:r>
          </a:p>
          <a:p>
            <a:pPr algn="just" rtl="1">
              <a:lnSpc>
                <a:spcPct val="120000"/>
              </a:lnSpc>
              <a:buFont typeface="Courier New" panose="02070309020205020404" pitchFamily="49" charset="0"/>
              <a:buChar char="o"/>
            </a:pPr>
            <a:r>
              <a:rPr lang="fa-IR" sz="4300" dirty="0">
                <a:cs typeface="B Zar" panose="00000400000000000000" pitchFamily="2" charset="-78"/>
              </a:rPr>
              <a:t>کلاس های آنلاین در حوزه سلامت  و کانال تلویزیونی اینترنتی برای تولید محتوای پزشکی و سلامتی برای عموم مردم </a:t>
            </a:r>
          </a:p>
          <a:p>
            <a:pPr algn="just" rtl="1">
              <a:lnSpc>
                <a:spcPct val="120000"/>
              </a:lnSpc>
              <a:buFont typeface="Courier New" panose="02070309020205020404" pitchFamily="49" charset="0"/>
              <a:buChar char="o"/>
            </a:pPr>
            <a:r>
              <a:rPr lang="fa-IR" sz="4300" dirty="0">
                <a:cs typeface="B Zar" panose="00000400000000000000" pitchFamily="2" charset="-78"/>
              </a:rPr>
              <a:t>فروشگاه محصولات پزشکی و سلامتی </a:t>
            </a:r>
          </a:p>
          <a:p>
            <a:pPr algn="just" rtl="1">
              <a:lnSpc>
                <a:spcPct val="120000"/>
              </a:lnSpc>
              <a:buFont typeface="Courier New" panose="02070309020205020404" pitchFamily="49" charset="0"/>
              <a:buChar char="o"/>
            </a:pPr>
            <a:r>
              <a:rPr lang="fa-IR" sz="4300" dirty="0">
                <a:cs typeface="B Zar" panose="00000400000000000000" pitchFamily="2" charset="-78"/>
              </a:rPr>
              <a:t>محتواهای پیامکی . مثلا برگزاری مسابقات پیامکی ، تست های روانشناسی و غیره ، آموزش های دوران بارداری یا مراقبت نوزاد برای والدین و ... . </a:t>
            </a:r>
          </a:p>
          <a:p>
            <a:pPr marL="0" indent="0" algn="r">
              <a:buNone/>
            </a:pPr>
            <a:endParaRPr lang="en-US" dirty="0"/>
          </a:p>
        </p:txBody>
      </p:sp>
      <p:pic>
        <p:nvPicPr>
          <p:cNvPr id="5" name="Picture 4">
            <a:extLst>
              <a:ext uri="{FF2B5EF4-FFF2-40B4-BE49-F238E27FC236}">
                <a16:creationId xmlns:a16="http://schemas.microsoft.com/office/drawing/2014/main" id="{EDBCA883-239F-43EB-9B90-8E1877A39F4E}"/>
              </a:ext>
            </a:extLst>
          </p:cNvPr>
          <p:cNvPicPr>
            <a:picLocks noChangeAspect="1"/>
          </p:cNvPicPr>
          <p:nvPr/>
        </p:nvPicPr>
        <p:blipFill>
          <a:blip r:embed="rId2"/>
          <a:stretch>
            <a:fillRect/>
          </a:stretch>
        </p:blipFill>
        <p:spPr>
          <a:xfrm>
            <a:off x="5394899" y="467025"/>
            <a:ext cx="1402202" cy="560881"/>
          </a:xfrm>
          <a:prstGeom prst="rect">
            <a:avLst/>
          </a:prstGeom>
        </p:spPr>
      </p:pic>
      <p:pic>
        <p:nvPicPr>
          <p:cNvPr id="2" name="Picture 1">
            <a:extLst>
              <a:ext uri="{FF2B5EF4-FFF2-40B4-BE49-F238E27FC236}">
                <a16:creationId xmlns:a16="http://schemas.microsoft.com/office/drawing/2014/main" id="{D3DDE977-1F97-4B7F-AB6E-AA11EF7693A1}"/>
              </a:ext>
            </a:extLst>
          </p:cNvPr>
          <p:cNvPicPr>
            <a:picLocks noChangeAspect="1"/>
          </p:cNvPicPr>
          <p:nvPr/>
        </p:nvPicPr>
        <p:blipFill>
          <a:blip r:embed="rId3"/>
          <a:stretch>
            <a:fillRect/>
          </a:stretch>
        </p:blipFill>
        <p:spPr>
          <a:xfrm>
            <a:off x="7187904" y="707838"/>
            <a:ext cx="4706520" cy="640135"/>
          </a:xfrm>
          <a:prstGeom prst="rect">
            <a:avLst/>
          </a:prstGeom>
        </p:spPr>
      </p:pic>
      <p:pic>
        <p:nvPicPr>
          <p:cNvPr id="4" name="Picture 3">
            <a:extLst>
              <a:ext uri="{FF2B5EF4-FFF2-40B4-BE49-F238E27FC236}">
                <a16:creationId xmlns:a16="http://schemas.microsoft.com/office/drawing/2014/main" id="{5BCB617F-5D16-4EA9-B347-8D88D6269982}"/>
              </a:ext>
            </a:extLst>
          </p:cNvPr>
          <p:cNvPicPr>
            <a:picLocks noChangeAspect="1"/>
          </p:cNvPicPr>
          <p:nvPr/>
        </p:nvPicPr>
        <p:blipFill>
          <a:blip r:embed="rId4"/>
          <a:stretch>
            <a:fillRect/>
          </a:stretch>
        </p:blipFill>
        <p:spPr>
          <a:xfrm>
            <a:off x="297576" y="720031"/>
            <a:ext cx="1975275" cy="627942"/>
          </a:xfrm>
          <a:prstGeom prst="rect">
            <a:avLst/>
          </a:prstGeom>
        </p:spPr>
      </p:pic>
    </p:spTree>
    <p:extLst>
      <p:ext uri="{BB962C8B-B14F-4D97-AF65-F5344CB8AC3E}">
        <p14:creationId xmlns:p14="http://schemas.microsoft.com/office/powerpoint/2010/main" val="1753024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28F481-FD2F-405F-B07C-ABA7B73353EE}"/>
              </a:ext>
            </a:extLst>
          </p:cNvPr>
          <p:cNvSpPr>
            <a:spLocks noGrp="1"/>
          </p:cNvSpPr>
          <p:nvPr>
            <p:ph idx="1"/>
          </p:nvPr>
        </p:nvSpPr>
        <p:spPr>
          <a:xfrm>
            <a:off x="838200" y="2970212"/>
            <a:ext cx="10515600" cy="917575"/>
          </a:xfrm>
        </p:spPr>
        <p:txBody>
          <a:bodyPr anchor="ctr">
            <a:normAutofit/>
          </a:bodyPr>
          <a:lstStyle/>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با سپاس فراوان</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pic>
        <p:nvPicPr>
          <p:cNvPr id="5" name="Picture 4">
            <a:extLst>
              <a:ext uri="{FF2B5EF4-FFF2-40B4-BE49-F238E27FC236}">
                <a16:creationId xmlns:a16="http://schemas.microsoft.com/office/drawing/2014/main" id="{863D6EA9-22F3-414E-B802-FD753984D117}"/>
              </a:ext>
            </a:extLst>
          </p:cNvPr>
          <p:cNvPicPr>
            <a:picLocks noChangeAspect="1"/>
          </p:cNvPicPr>
          <p:nvPr/>
        </p:nvPicPr>
        <p:blipFill>
          <a:blip r:embed="rId2"/>
          <a:stretch>
            <a:fillRect/>
          </a:stretch>
        </p:blipFill>
        <p:spPr>
          <a:xfrm>
            <a:off x="5394899" y="467025"/>
            <a:ext cx="1402202" cy="560881"/>
          </a:xfrm>
          <a:prstGeom prst="rect">
            <a:avLst/>
          </a:prstGeom>
        </p:spPr>
      </p:pic>
      <p:sp>
        <p:nvSpPr>
          <p:cNvPr id="8" name="Double Bracket 7">
            <a:extLst>
              <a:ext uri="{FF2B5EF4-FFF2-40B4-BE49-F238E27FC236}">
                <a16:creationId xmlns:a16="http://schemas.microsoft.com/office/drawing/2014/main" id="{17862B43-D02C-4ABD-A5AF-1CF683E8736F}"/>
              </a:ext>
            </a:extLst>
          </p:cNvPr>
          <p:cNvSpPr/>
          <p:nvPr/>
        </p:nvSpPr>
        <p:spPr>
          <a:xfrm>
            <a:off x="4257963" y="2352962"/>
            <a:ext cx="3676073" cy="215207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02207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9585" y="635000"/>
            <a:ext cx="3272830" cy="13073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9505" y="2867964"/>
            <a:ext cx="2512990" cy="251299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786" y="5380954"/>
            <a:ext cx="2696427" cy="815056"/>
          </a:xfrm>
          <a:prstGeom prst="rect">
            <a:avLst/>
          </a:prstGeom>
        </p:spPr>
      </p:pic>
    </p:spTree>
    <p:extLst>
      <p:ext uri="{BB962C8B-B14F-4D97-AF65-F5344CB8AC3E}">
        <p14:creationId xmlns:p14="http://schemas.microsoft.com/office/powerpoint/2010/main" val="298798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5604FF-F154-48FC-99C9-25CB919B3BA5}"/>
              </a:ext>
            </a:extLst>
          </p:cNvPr>
          <p:cNvSpPr txBox="1"/>
          <p:nvPr/>
        </p:nvSpPr>
        <p:spPr>
          <a:xfrm>
            <a:off x="2635540" y="2367171"/>
            <a:ext cx="6920917" cy="2123658"/>
          </a:xfrm>
          <a:prstGeom prst="rect">
            <a:avLst/>
          </a:prstGeom>
          <a:noFill/>
        </p:spPr>
        <p:txBody>
          <a:bodyPr wrap="square" rtlCol="0">
            <a:spAutoFit/>
          </a:bodyPr>
          <a:lstStyle/>
          <a:p>
            <a:pPr algn="ctr"/>
            <a:r>
              <a:rPr lang="fa-IR" sz="4400" dirty="0">
                <a:ln w="0"/>
                <a:solidFill>
                  <a:schemeClr val="accent1"/>
                </a:solidFill>
                <a:effectLst>
                  <a:outerShdw blurRad="38100" dist="25400" dir="5400000" algn="ctr" rotWithShape="0">
                    <a:srgbClr val="6E747A">
                      <a:alpha val="43000"/>
                    </a:srgbClr>
                  </a:outerShdw>
                </a:effectLst>
                <a:cs typeface="B Zar" panose="00000400000000000000" pitchFamily="2" charset="-78"/>
              </a:rPr>
              <a:t>فصل اول</a:t>
            </a:r>
          </a:p>
          <a:p>
            <a:pPr algn="ctr"/>
            <a:r>
              <a:rPr lang="fa-IR" sz="4400" dirty="0">
                <a:ln w="0"/>
                <a:solidFill>
                  <a:schemeClr val="accent1"/>
                </a:solidFill>
                <a:effectLst>
                  <a:outerShdw blurRad="38100" dist="25400" dir="5400000" algn="ctr" rotWithShape="0">
                    <a:srgbClr val="6E747A">
                      <a:alpha val="43000"/>
                    </a:srgbClr>
                  </a:outerShdw>
                </a:effectLst>
                <a:cs typeface="B Zar" panose="00000400000000000000" pitchFamily="2" charset="-78"/>
              </a:rPr>
              <a:t>تاریخچه ، ساختار سازمانی و ماهیت وجودی شرکت ارمغان راه طلایی </a:t>
            </a:r>
          </a:p>
        </p:txBody>
      </p:sp>
      <p:pic>
        <p:nvPicPr>
          <p:cNvPr id="7" name="Picture 6">
            <a:extLst>
              <a:ext uri="{FF2B5EF4-FFF2-40B4-BE49-F238E27FC236}">
                <a16:creationId xmlns:a16="http://schemas.microsoft.com/office/drawing/2014/main" id="{8FDF5E4B-B4AE-4B27-BFE4-D59421B6B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827" y="474287"/>
            <a:ext cx="1496342" cy="659877"/>
          </a:xfrm>
          <a:prstGeom prst="rect">
            <a:avLst/>
          </a:prstGeom>
        </p:spPr>
      </p:pic>
    </p:spTree>
    <p:extLst>
      <p:ext uri="{BB962C8B-B14F-4D97-AF65-F5344CB8AC3E}">
        <p14:creationId xmlns:p14="http://schemas.microsoft.com/office/powerpoint/2010/main" val="175599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142" y="2558405"/>
            <a:ext cx="1682499" cy="174119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81" y="2133600"/>
            <a:ext cx="9405222" cy="387093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8360" y="1086117"/>
            <a:ext cx="2237800" cy="1292951"/>
          </a:xfrm>
          <a:prstGeom prst="rect">
            <a:avLst/>
          </a:prstGeom>
        </p:spPr>
      </p:pic>
      <p:pic>
        <p:nvPicPr>
          <p:cNvPr id="7" name="Picture 6">
            <a:extLst>
              <a:ext uri="{FF2B5EF4-FFF2-40B4-BE49-F238E27FC236}">
                <a16:creationId xmlns:a16="http://schemas.microsoft.com/office/drawing/2014/main" id="{DB5B8058-31C4-499C-9DE7-531E509EB4B7}"/>
              </a:ext>
            </a:extLst>
          </p:cNvPr>
          <p:cNvPicPr>
            <a:picLocks noChangeAspect="1"/>
          </p:cNvPicPr>
          <p:nvPr/>
        </p:nvPicPr>
        <p:blipFill>
          <a:blip r:embed="rId5"/>
          <a:stretch>
            <a:fillRect/>
          </a:stretch>
        </p:blipFill>
        <p:spPr>
          <a:xfrm>
            <a:off x="5346127" y="421595"/>
            <a:ext cx="1499746" cy="664522"/>
          </a:xfrm>
          <a:prstGeom prst="rect">
            <a:avLst/>
          </a:prstGeom>
        </p:spPr>
      </p:pic>
      <p:sp>
        <p:nvSpPr>
          <p:cNvPr id="4" name="Rectangle 3">
            <a:extLst>
              <a:ext uri="{FF2B5EF4-FFF2-40B4-BE49-F238E27FC236}">
                <a16:creationId xmlns:a16="http://schemas.microsoft.com/office/drawing/2014/main" id="{6844A017-E02D-4058-AB90-EE4FBE37F9B2}"/>
              </a:ext>
            </a:extLst>
          </p:cNvPr>
          <p:cNvSpPr/>
          <p:nvPr/>
        </p:nvSpPr>
        <p:spPr>
          <a:xfrm>
            <a:off x="7599876" y="2708693"/>
            <a:ext cx="517584" cy="465826"/>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rgbClr val="002060"/>
                </a:solidFill>
                <a:cs typeface="B Zar" panose="00000400000000000000" pitchFamily="2" charset="-78"/>
              </a:rPr>
              <a:t>22</a:t>
            </a:r>
            <a:endParaRPr lang="en-US" sz="2800" dirty="0">
              <a:solidFill>
                <a:srgbClr val="002060"/>
              </a:solidFill>
              <a:cs typeface="B Zar" panose="00000400000000000000" pitchFamily="2" charset="-78"/>
            </a:endParaRPr>
          </a:p>
        </p:txBody>
      </p:sp>
    </p:spTree>
    <p:extLst>
      <p:ext uri="{BB962C8B-B14F-4D97-AF65-F5344CB8AC3E}">
        <p14:creationId xmlns:p14="http://schemas.microsoft.com/office/powerpoint/2010/main" val="31342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232FC9-14ED-4BE3-9AFA-709E4CC8FA9A}"/>
              </a:ext>
            </a:extLst>
          </p:cNvPr>
          <p:cNvSpPr>
            <a:spLocks noGrp="1"/>
          </p:cNvSpPr>
          <p:nvPr>
            <p:ph idx="1"/>
          </p:nvPr>
        </p:nvSpPr>
        <p:spPr/>
        <p:txBody>
          <a:bodyPr/>
          <a:lstStyle/>
          <a:p>
            <a:pPr marL="0" indent="0" algn="ctr" rtl="1">
              <a:buNone/>
            </a:pPr>
            <a:endParaRPr lang="fa-IR" sz="4400" dirty="0">
              <a:ln w="0"/>
              <a:solidFill>
                <a:schemeClr val="accent1"/>
              </a:solidFill>
              <a:effectLst>
                <a:outerShdw blurRad="38100" dist="25400" dir="5400000" algn="ctr" rotWithShape="0">
                  <a:srgbClr val="6E747A">
                    <a:alpha val="43000"/>
                  </a:srgbClr>
                </a:outerShdw>
              </a:effectLst>
              <a:cs typeface="B Zar" panose="00000400000000000000" pitchFamily="2" charset="-78"/>
            </a:endParaRPr>
          </a:p>
          <a:p>
            <a:pPr marL="0" indent="0" algn="ctr" rtl="1">
              <a:buNone/>
            </a:pPr>
            <a:endParaRPr lang="fa-IR" b="1" dirty="0"/>
          </a:p>
          <a:p>
            <a:pPr marL="0" indent="0" algn="r" rtl="1">
              <a:buNone/>
            </a:pPr>
            <a:endParaRPr lang="en-US" b="1" dirty="0"/>
          </a:p>
        </p:txBody>
      </p:sp>
      <p:pic>
        <p:nvPicPr>
          <p:cNvPr id="8" name="Picture 7">
            <a:extLst>
              <a:ext uri="{FF2B5EF4-FFF2-40B4-BE49-F238E27FC236}">
                <a16:creationId xmlns:a16="http://schemas.microsoft.com/office/drawing/2014/main" id="{92874671-CBDF-4E75-8E8E-689FB6CB659C}"/>
              </a:ext>
            </a:extLst>
          </p:cNvPr>
          <p:cNvPicPr>
            <a:picLocks noChangeAspect="1"/>
          </p:cNvPicPr>
          <p:nvPr/>
        </p:nvPicPr>
        <p:blipFill>
          <a:blip r:embed="rId2"/>
          <a:stretch>
            <a:fillRect/>
          </a:stretch>
        </p:blipFill>
        <p:spPr>
          <a:xfrm>
            <a:off x="5346127" y="681037"/>
            <a:ext cx="1499746" cy="664522"/>
          </a:xfrm>
          <a:prstGeom prst="rect">
            <a:avLst/>
          </a:prstGeom>
        </p:spPr>
      </p:pic>
      <p:sp>
        <p:nvSpPr>
          <p:cNvPr id="10" name="TextBox 9">
            <a:extLst>
              <a:ext uri="{FF2B5EF4-FFF2-40B4-BE49-F238E27FC236}">
                <a16:creationId xmlns:a16="http://schemas.microsoft.com/office/drawing/2014/main" id="{859334B3-8B0D-4E4A-8E41-2E896E57CF48}"/>
              </a:ext>
            </a:extLst>
          </p:cNvPr>
          <p:cNvSpPr txBox="1"/>
          <p:nvPr/>
        </p:nvSpPr>
        <p:spPr>
          <a:xfrm>
            <a:off x="4696691" y="1398367"/>
            <a:ext cx="2798618" cy="769441"/>
          </a:xfrm>
          <a:prstGeom prst="rect">
            <a:avLst/>
          </a:prstGeom>
          <a:noFill/>
        </p:spPr>
        <p:txBody>
          <a:bodyPr wrap="square" rtlCol="0">
            <a:spAutoFit/>
          </a:bodyPr>
          <a:lstStyle/>
          <a:p>
            <a:pPr algn="r" rtl="1"/>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ساختار سازمانی</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pic>
        <p:nvPicPr>
          <p:cNvPr id="4" name="Picture 3">
            <a:extLst>
              <a:ext uri="{FF2B5EF4-FFF2-40B4-BE49-F238E27FC236}">
                <a16:creationId xmlns:a16="http://schemas.microsoft.com/office/drawing/2014/main" id="{D253C0B9-097C-4BE4-A22B-C6992A720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641" y="0"/>
            <a:ext cx="9704717" cy="6858000"/>
          </a:xfrm>
          <a:prstGeom prst="rect">
            <a:avLst/>
          </a:prstGeom>
        </p:spPr>
      </p:pic>
    </p:spTree>
    <p:extLst>
      <p:ext uri="{BB962C8B-B14F-4D97-AF65-F5344CB8AC3E}">
        <p14:creationId xmlns:p14="http://schemas.microsoft.com/office/powerpoint/2010/main" val="181349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987" y="-26895"/>
            <a:ext cx="7500026" cy="1260101"/>
          </a:xfrm>
          <a:prstGeom prst="rect">
            <a:avLst/>
          </a:prstGeom>
        </p:spPr>
      </p:pic>
      <p:pic>
        <p:nvPicPr>
          <p:cNvPr id="6" name="Picture 5">
            <a:extLst>
              <a:ext uri="{FF2B5EF4-FFF2-40B4-BE49-F238E27FC236}">
                <a16:creationId xmlns:a16="http://schemas.microsoft.com/office/drawing/2014/main" id="{5BDE84A7-FCCC-451B-9253-F9CEC31E0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959716"/>
            <a:ext cx="5715000" cy="5695950"/>
          </a:xfrm>
          <a:prstGeom prst="rect">
            <a:avLst/>
          </a:prstGeom>
        </p:spPr>
      </p:pic>
    </p:spTree>
    <p:extLst>
      <p:ext uri="{BB962C8B-B14F-4D97-AF65-F5344CB8AC3E}">
        <p14:creationId xmlns:p14="http://schemas.microsoft.com/office/powerpoint/2010/main" val="3371106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46797-70A7-4CD5-9E41-B92218A3F4C2}"/>
              </a:ext>
            </a:extLst>
          </p:cNvPr>
          <p:cNvSpPr>
            <a:spLocks noGrp="1"/>
          </p:cNvSpPr>
          <p:nvPr>
            <p:ph idx="1"/>
          </p:nvPr>
        </p:nvSpPr>
        <p:spPr>
          <a:xfrm>
            <a:off x="838199" y="1253331"/>
            <a:ext cx="10515600" cy="4351338"/>
          </a:xfrm>
        </p:spPr>
        <p:txBody>
          <a:bodyPr anchor="ctr">
            <a:normAutofit/>
          </a:bodyPr>
          <a:lstStyle/>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فصل دوم</a:t>
            </a:r>
          </a:p>
          <a:p>
            <a:pPr marL="0" indent="0" algn="ctr" rtl="1">
              <a:buNone/>
            </a:pPr>
            <a:r>
              <a:rPr lang="fa-IR"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 امکانات ، محصولات و خدمات</a:t>
            </a:r>
            <a:endParaRPr lang="en-US" sz="44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endParaRPr>
          </a:p>
        </p:txBody>
      </p:sp>
      <p:pic>
        <p:nvPicPr>
          <p:cNvPr id="4" name="Picture 3">
            <a:extLst>
              <a:ext uri="{FF2B5EF4-FFF2-40B4-BE49-F238E27FC236}">
                <a16:creationId xmlns:a16="http://schemas.microsoft.com/office/drawing/2014/main" id="{33DAC606-3B04-4898-9AF5-2E72A6ECEF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8" y="464293"/>
            <a:ext cx="1407743" cy="563613"/>
          </a:xfrm>
          <a:prstGeom prst="rect">
            <a:avLst/>
          </a:prstGeom>
          <a:noFill/>
          <a:ln>
            <a:noFill/>
          </a:ln>
        </p:spPr>
      </p:pic>
    </p:spTree>
    <p:extLst>
      <p:ext uri="{BB962C8B-B14F-4D97-AF65-F5344CB8AC3E}">
        <p14:creationId xmlns:p14="http://schemas.microsoft.com/office/powerpoint/2010/main" val="149191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7D4617-3428-4786-8C0B-40BA3C0D38EA}"/>
              </a:ext>
            </a:extLst>
          </p:cNvPr>
          <p:cNvSpPr>
            <a:spLocks noGrp="1"/>
          </p:cNvSpPr>
          <p:nvPr>
            <p:ph idx="1"/>
          </p:nvPr>
        </p:nvSpPr>
        <p:spPr>
          <a:xfrm>
            <a:off x="838199" y="1760563"/>
            <a:ext cx="10515600" cy="4351338"/>
          </a:xfrm>
        </p:spPr>
        <p:txBody>
          <a:bodyPr>
            <a:normAutofit lnSpcReduction="10000"/>
          </a:bodyPr>
          <a:lstStyle/>
          <a:p>
            <a:pPr marL="0" indent="0" algn="ctr" rtl="1">
              <a:buNone/>
            </a:pPr>
            <a:r>
              <a:rPr lang="fa-IR" sz="5700" dirty="0">
                <a:ln w="0">
                  <a:solidFill>
                    <a:srgbClr val="307CC2"/>
                  </a:solidFill>
                </a:ln>
                <a:solidFill>
                  <a:srgbClr val="307CC2"/>
                </a:solidFill>
                <a:effectLst>
                  <a:outerShdw blurRad="38100" dist="25400" dir="5400000" algn="ctr" rotWithShape="0">
                    <a:srgbClr val="6E747A">
                      <a:alpha val="43000"/>
                    </a:srgbClr>
                  </a:outerShdw>
                </a:effectLst>
                <a:cs typeface="B Zar" panose="00000400000000000000" pitchFamily="2" charset="-78"/>
              </a:rPr>
              <a:t>شرح محصولات و خدمات</a:t>
            </a:r>
          </a:p>
          <a:p>
            <a:pPr marL="0" indent="0" algn="ctr" rtl="1">
              <a:buNone/>
            </a:pPr>
            <a:endParaRPr lang="fa-IR" b="1" dirty="0"/>
          </a:p>
          <a:p>
            <a:pPr marL="0" indent="0" algn="ctr" rtl="1">
              <a:buNone/>
            </a:pPr>
            <a:endParaRPr lang="fa-IR" b="1" dirty="0"/>
          </a:p>
          <a:p>
            <a:pPr marL="0" indent="0" algn="r" rtl="1">
              <a:buNone/>
            </a:pPr>
            <a:r>
              <a:rPr lang="fa-IR" sz="4000" dirty="0">
                <a:solidFill>
                  <a:srgbClr val="002060"/>
                </a:solidFill>
                <a:cs typeface="B Zar" panose="00000400000000000000" pitchFamily="2" charset="-78"/>
              </a:rPr>
              <a:t>1-تولید نرم افزارها (وصال ، نگار و ...) و ارسال و دریافت پیام کوتاه</a:t>
            </a:r>
          </a:p>
          <a:p>
            <a:pPr marL="0" indent="0" algn="r" rtl="1">
              <a:buNone/>
            </a:pPr>
            <a:r>
              <a:rPr lang="fa-IR" sz="4000" dirty="0">
                <a:solidFill>
                  <a:srgbClr val="002060"/>
                </a:solidFill>
                <a:cs typeface="B Zar" panose="00000400000000000000" pitchFamily="2" charset="-78"/>
              </a:rPr>
              <a:t>2-</a:t>
            </a:r>
            <a:r>
              <a:rPr lang="fa-IR" sz="3600" dirty="0">
                <a:solidFill>
                  <a:srgbClr val="002060"/>
                </a:solidFill>
                <a:cs typeface="B Zar" panose="00000400000000000000" pitchFamily="2" charset="-78"/>
              </a:rPr>
              <a:t>سرویس های دیتا سنتر (مرکز داده)</a:t>
            </a:r>
          </a:p>
          <a:p>
            <a:pPr marL="0" indent="0" algn="r" rtl="1">
              <a:buNone/>
            </a:pPr>
            <a:r>
              <a:rPr lang="fa-IR" sz="4000" dirty="0">
                <a:solidFill>
                  <a:srgbClr val="002060"/>
                </a:solidFill>
                <a:cs typeface="B Zar" panose="00000400000000000000" pitchFamily="2" charset="-78"/>
              </a:rPr>
              <a:t>3-سرویس های ارزش افزوده (</a:t>
            </a:r>
            <a:r>
              <a:rPr lang="en-US" sz="4000" dirty="0">
                <a:solidFill>
                  <a:srgbClr val="002060"/>
                </a:solidFill>
                <a:cs typeface="B Zar" panose="00000400000000000000" pitchFamily="2" charset="-78"/>
              </a:rPr>
              <a:t>vas</a:t>
            </a:r>
            <a:r>
              <a:rPr lang="fa-IR" sz="4000" dirty="0">
                <a:solidFill>
                  <a:srgbClr val="002060"/>
                </a:solidFill>
                <a:cs typeface="B Zar" panose="00000400000000000000" pitchFamily="2" charset="-78"/>
              </a:rPr>
              <a:t>)</a:t>
            </a:r>
          </a:p>
          <a:p>
            <a:pPr marL="0" indent="0" algn="r" rtl="1">
              <a:buNone/>
            </a:pPr>
            <a:r>
              <a:rPr lang="fa-IR" sz="4000" dirty="0">
                <a:solidFill>
                  <a:srgbClr val="002060"/>
                </a:solidFill>
                <a:cs typeface="B Zar" panose="00000400000000000000" pitchFamily="2" charset="-78"/>
              </a:rPr>
              <a:t>4-سرویس های مدیریت محتوایی(صبا)</a:t>
            </a:r>
          </a:p>
          <a:p>
            <a:pPr algn="r" rtl="1"/>
            <a:endParaRPr lang="fa-IR" dirty="0"/>
          </a:p>
          <a:p>
            <a:pPr marL="0" indent="0" algn="r" rtl="1">
              <a:buNone/>
            </a:pPr>
            <a:endParaRPr lang="en-US" dirty="0"/>
          </a:p>
        </p:txBody>
      </p:sp>
      <p:pic>
        <p:nvPicPr>
          <p:cNvPr id="4" name="Picture 3">
            <a:extLst>
              <a:ext uri="{FF2B5EF4-FFF2-40B4-BE49-F238E27FC236}">
                <a16:creationId xmlns:a16="http://schemas.microsoft.com/office/drawing/2014/main" id="{6BCC79E5-AC0C-42B4-A4CD-B136D5115F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2128" y="746099"/>
            <a:ext cx="1407743" cy="563613"/>
          </a:xfrm>
          <a:prstGeom prst="rect">
            <a:avLst/>
          </a:prstGeom>
          <a:noFill/>
          <a:ln>
            <a:noFill/>
          </a:ln>
        </p:spPr>
      </p:pic>
    </p:spTree>
    <p:extLst>
      <p:ext uri="{BB962C8B-B14F-4D97-AF65-F5344CB8AC3E}">
        <p14:creationId xmlns:p14="http://schemas.microsoft.com/office/powerpoint/2010/main" val="17919726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3445</TotalTime>
  <Words>895</Words>
  <Application>Microsoft Office PowerPoint</Application>
  <PresentationFormat>Widescreen</PresentationFormat>
  <Paragraphs>133</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B Zar</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dc:creator>
  <cp:lastModifiedBy>ahmad abdosalehi</cp:lastModifiedBy>
  <cp:revision>1081</cp:revision>
  <cp:lastPrinted>2018-08-29T07:55:52Z</cp:lastPrinted>
  <dcterms:created xsi:type="dcterms:W3CDTF">2016-01-25T06:34:57Z</dcterms:created>
  <dcterms:modified xsi:type="dcterms:W3CDTF">2018-08-29T07:59:31Z</dcterms:modified>
  <cp:version>3.0</cp:version>
</cp:coreProperties>
</file>